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6" r:id="rId4"/>
  </p:sldMasterIdLst>
  <p:notesMasterIdLst>
    <p:notesMasterId r:id="rId7"/>
  </p:notesMasterIdLst>
  <p:sldIdLst>
    <p:sldId id="3228" r:id="rId5"/>
    <p:sldId id="3255" r:id="rId6"/>
    <p:sldId id="3304" r:id="rId8"/>
    <p:sldId id="3426" r:id="rId9"/>
    <p:sldId id="3483" r:id="rId10"/>
    <p:sldId id="3482" r:id="rId11"/>
    <p:sldId id="3322" r:id="rId12"/>
    <p:sldId id="3471" r:id="rId13"/>
    <p:sldId id="3473" r:id="rId14"/>
    <p:sldId id="3472" r:id="rId15"/>
    <p:sldId id="3477" r:id="rId16"/>
    <p:sldId id="3478" r:id="rId17"/>
    <p:sldId id="3479" r:id="rId18"/>
    <p:sldId id="3399" r:id="rId19"/>
    <p:sldId id="3487" r:id="rId20"/>
    <p:sldId id="3486" r:id="rId21"/>
    <p:sldId id="3480" r:id="rId22"/>
    <p:sldId id="3485" r:id="rId23"/>
    <p:sldId id="3481" r:id="rId24"/>
    <p:sldId id="3488" r:id="rId25"/>
    <p:sldId id="3489" r:id="rId26"/>
    <p:sldId id="3490" r:id="rId27"/>
    <p:sldId id="3492" r:id="rId28"/>
    <p:sldId id="3493" r:id="rId29"/>
    <p:sldId id="3494" r:id="rId30"/>
    <p:sldId id="3495" r:id="rId31"/>
    <p:sldId id="3496" r:id="rId32"/>
    <p:sldId id="3498"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2" userDrawn="1">
          <p15:clr>
            <a:srgbClr val="A4A3A4"/>
          </p15:clr>
        </p15:guide>
        <p15:guide id="2" pos="38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8C3"/>
    <a:srgbClr val="1A78C2"/>
    <a:srgbClr val="1B6299"/>
    <a:srgbClr val="8609AD"/>
    <a:srgbClr val="1C6299"/>
    <a:srgbClr val="1B6298"/>
    <a:srgbClr val="96C4D1"/>
    <a:srgbClr val="6F3A97"/>
    <a:srgbClr val="D7E0E6"/>
    <a:srgbClr val="28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8" autoAdjust="0"/>
    <p:restoredTop sz="94660"/>
  </p:normalViewPr>
  <p:slideViewPr>
    <p:cSldViewPr snapToGrid="0" showGuides="1">
      <p:cViewPr>
        <p:scale>
          <a:sx n="66" d="100"/>
          <a:sy n="66" d="100"/>
        </p:scale>
        <p:origin x="888" y="579"/>
      </p:cViewPr>
      <p:guideLst>
        <p:guide orient="horz" pos="2292"/>
        <p:guide pos="383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8.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90" y="987428"/>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90" y="987428"/>
            <a:ext cx="6172199" cy="4873625"/>
          </a:xfrm>
        </p:spPr>
        <p:txBody>
          <a:bodyPr anchor="t"/>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930" indent="0">
              <a:buNone/>
              <a:defRPr sz="2000"/>
            </a:lvl7pPr>
            <a:lvl8pPr marL="3198495" indent="0">
              <a:buNone/>
              <a:defRPr sz="2000"/>
            </a:lvl8pPr>
            <a:lvl9pPr marL="365569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p:transition spd="slow" advClick="0" advTm="1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7530" indent="0">
              <a:buNone/>
              <a:defRPr sz="1600">
                <a:solidFill>
                  <a:schemeClr val="tx1">
                    <a:tint val="75000"/>
                  </a:schemeClr>
                </a:solidFill>
              </a:defRPr>
            </a:lvl5pPr>
            <a:lvl6pPr marL="2284730" indent="0">
              <a:buNone/>
              <a:defRPr sz="1600">
                <a:solidFill>
                  <a:schemeClr val="tx1">
                    <a:tint val="75000"/>
                  </a:schemeClr>
                </a:solidFill>
              </a:defRPr>
            </a:lvl6pPr>
            <a:lvl7pPr marL="2741930" indent="0">
              <a:buNone/>
              <a:defRPr sz="1600">
                <a:solidFill>
                  <a:schemeClr val="tx1">
                    <a:tint val="75000"/>
                  </a:schemeClr>
                </a:solidFill>
              </a:defRPr>
            </a:lvl7pPr>
            <a:lvl8pPr marL="3198495" indent="0">
              <a:buNone/>
              <a:defRPr sz="1600">
                <a:solidFill>
                  <a:schemeClr val="tx1">
                    <a:tint val="75000"/>
                  </a:schemeClr>
                </a:solidFill>
              </a:defRPr>
            </a:lvl8pPr>
            <a:lvl9pPr marL="3655695"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3" Type="http://schemas.openxmlformats.org/officeDocument/2006/relationships/theme" Target="../theme/theme2.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ransition spd="slow" advClick="0" advTm="1000">
    <p:randomBar dir="vert"/>
  </p:transition>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image" Target="../media/image17.png"/><Relationship Id="rId2" Type="http://schemas.openxmlformats.org/officeDocument/2006/relationships/tags" Target="../tags/tag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tags" Target="../tags/tag5.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6.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4.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4.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12.webp"/><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tags" Target="../tags/tag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147820" y="2774315"/>
            <a:ext cx="8124190" cy="1383665"/>
          </a:xfrm>
          <a:prstGeom prst="rect">
            <a:avLst/>
          </a:prstGeom>
          <a:noFill/>
        </p:spPr>
        <p:txBody>
          <a:bodyPr wrap="square" rtlCol="0">
            <a:spAutoFit/>
          </a:bodyPr>
          <a:lstStyle/>
          <a:p>
            <a:pPr algn="ctr" defTabSz="913765">
              <a:defRPr/>
            </a:pPr>
            <a:r>
              <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3D Multimodal Fusion Network with Disease-induced Joint Learning for </a:t>
            </a:r>
            <a:endPar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gn="ctr" defTabSz="913765">
              <a:defRPr/>
            </a:pPr>
            <a:r>
              <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Early Alzheimer</a:t>
            </a:r>
            <a:r>
              <a:rPr lang="en-US"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r>
              <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s Disease Diagnosis</a:t>
            </a:r>
            <a:endParaRPr sz="28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sp>
        <p:nvSpPr>
          <p:cNvPr id="3" name="文本框 2"/>
          <p:cNvSpPr txBox="1"/>
          <p:nvPr/>
        </p:nvSpPr>
        <p:spPr>
          <a:xfrm>
            <a:off x="4459605" y="4836160"/>
            <a:ext cx="4937125" cy="460375"/>
          </a:xfrm>
          <a:prstGeom prst="rect">
            <a:avLst/>
          </a:prstGeom>
          <a:noFill/>
        </p:spPr>
        <p:txBody>
          <a:bodyPr wrap="none" rtlCol="0">
            <a:spAutoFit/>
          </a:bodyPr>
          <a:p>
            <a:pPr algn="l"/>
            <a:r>
              <a:rPr lang="en-US" altLang="zh-CN" sz="2400">
                <a:latin typeface="Times New Roman" panose="02020603050405020304" charset="0"/>
                <a:cs typeface="Times New Roman" panose="02020603050405020304" charset="0"/>
              </a:rPr>
              <a:t>Accepted by </a:t>
            </a:r>
            <a:r>
              <a:rPr lang="en-US" altLang="zh-CN" sz="2400" b="1" i="1">
                <a:latin typeface="Times New Roman" panose="02020603050405020304" charset="0"/>
                <a:cs typeface="Times New Roman" panose="02020603050405020304" charset="0"/>
              </a:rPr>
              <a:t>TMI 2024 (Early Access)</a:t>
            </a:r>
            <a:endParaRPr lang="en-US" altLang="zh-CN" sz="2400" b="1" i="1">
              <a:latin typeface="Times New Roman" panose="02020603050405020304" charset="0"/>
              <a:cs typeface="Times New Roman" panose="02020603050405020304" charset="0"/>
            </a:endParaRPr>
          </a:p>
        </p:txBody>
      </p:sp>
    </p:spTree>
  </p:cSld>
  <p:clrMapOvr>
    <a:masterClrMapping/>
  </p:clrMapOvr>
  <p:transition spd="slow" advClick="0" advTm="1000">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330"/>
            <a:ext cx="780288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 Multi-fusion Joint Learning </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pic>
        <p:nvPicPr>
          <p:cNvPr id="2" name="图片 1"/>
          <p:cNvPicPr>
            <a:picLocks noChangeAspect="1"/>
          </p:cNvPicPr>
          <p:nvPr/>
        </p:nvPicPr>
        <p:blipFill>
          <a:blip r:embed="rId3"/>
          <a:srcRect b="14904"/>
          <a:stretch>
            <a:fillRect/>
          </a:stretch>
        </p:blipFill>
        <p:spPr>
          <a:xfrm>
            <a:off x="660400" y="1115060"/>
            <a:ext cx="9271635" cy="3027680"/>
          </a:xfrm>
          <a:prstGeom prst="rect">
            <a:avLst/>
          </a:prstGeom>
        </p:spPr>
      </p:pic>
      <p:sp>
        <p:nvSpPr>
          <p:cNvPr id="3" name="文本框 2"/>
          <p:cNvSpPr txBox="1"/>
          <p:nvPr/>
        </p:nvSpPr>
        <p:spPr>
          <a:xfrm>
            <a:off x="660400" y="732155"/>
            <a:ext cx="2723515" cy="368300"/>
          </a:xfrm>
          <a:prstGeom prst="rect">
            <a:avLst/>
          </a:prstGeom>
          <a:noFill/>
        </p:spPr>
        <p:txBody>
          <a:bodyPr wrap="square" rtlCol="0" anchor="t">
            <a:spAutoFit/>
          </a:bodyPr>
          <a:p>
            <a:r>
              <a:rPr lang="en-US" altLang="zh-CN" b="1">
                <a:latin typeface="Times New Roman" panose="02020603050405020304" charset="0"/>
                <a:cs typeface="Times New Roman" panose="02020603050405020304" charset="0"/>
                <a:sym typeface="+mn-ea"/>
              </a:rPr>
              <a:t>Global-aware Learning</a:t>
            </a:r>
            <a:endParaRPr lang="en-US" altLang="zh-CN" b="1">
              <a:latin typeface="Times New Roman" panose="02020603050405020304" charset="0"/>
              <a:cs typeface="Times New Roman" panose="02020603050405020304" charset="0"/>
              <a:sym typeface="+mn-ea"/>
            </a:endParaRPr>
          </a:p>
        </p:txBody>
      </p:sp>
      <p:sp>
        <p:nvSpPr>
          <p:cNvPr id="10" name="文本框 9"/>
          <p:cNvSpPr txBox="1"/>
          <p:nvPr/>
        </p:nvSpPr>
        <p:spPr>
          <a:xfrm>
            <a:off x="660400" y="4361180"/>
            <a:ext cx="3820160" cy="645160"/>
          </a:xfrm>
          <a:prstGeom prst="rect">
            <a:avLst/>
          </a:prstGeom>
          <a:noFill/>
        </p:spPr>
        <p:txBody>
          <a:bodyPr wrap="square" rtlCol="0" anchor="t">
            <a:spAutoFit/>
          </a:bodyPr>
          <a:p>
            <a:r>
              <a:rPr lang="en-US" altLang="zh-CN" b="1" i="1">
                <a:solidFill>
                  <a:srgbClr val="00B0F0"/>
                </a:solidFill>
                <a:latin typeface="Times New Roman" panose="02020603050405020304" charset="0"/>
                <a:cs typeface="Times New Roman" panose="02020603050405020304" charset="0"/>
                <a:sym typeface="+mn-ea"/>
              </a:rPr>
              <a:t>Inter-modal learning </a:t>
            </a:r>
            <a:r>
              <a:rPr lang="zh-CN" altLang="en-US" b="1" i="1">
                <a:solidFill>
                  <a:srgbClr val="00B0F0"/>
                </a:solidFill>
                <a:latin typeface="Times New Roman" panose="02020603050405020304" charset="0"/>
                <a:cs typeface="Times New Roman" panose="02020603050405020304" charset="0"/>
                <a:sym typeface="+mn-ea"/>
              </a:rPr>
              <a:t>模态间融合</a:t>
            </a:r>
            <a:endParaRPr lang="en-US" altLang="zh-CN" b="1" i="1">
              <a:solidFill>
                <a:srgbClr val="00B0F0"/>
              </a:solidFill>
              <a:latin typeface="Times New Roman" panose="02020603050405020304" charset="0"/>
              <a:cs typeface="Times New Roman" panose="02020603050405020304" charset="0"/>
              <a:sym typeface="+mn-ea"/>
            </a:endParaRPr>
          </a:p>
          <a:p>
            <a:r>
              <a:rPr lang="zh-CN" altLang="en-US" b="1" i="1">
                <a:solidFill>
                  <a:srgbClr val="00B0F0"/>
                </a:solidFill>
                <a:latin typeface="Times New Roman" panose="02020603050405020304" charset="0"/>
                <a:cs typeface="Times New Roman" panose="02020603050405020304" charset="0"/>
                <a:sym typeface="+mn-ea"/>
              </a:rPr>
              <a:t>捕获多模态特征</a:t>
            </a:r>
            <a:r>
              <a:rPr lang="zh-CN" altLang="en-US" b="1" i="1">
                <a:solidFill>
                  <a:srgbClr val="00B0F0"/>
                </a:solidFill>
                <a:latin typeface="Times New Roman" panose="02020603050405020304" charset="0"/>
                <a:cs typeface="Times New Roman" panose="02020603050405020304" charset="0"/>
                <a:sym typeface="+mn-ea"/>
              </a:rPr>
              <a:t>间的全局关系</a:t>
            </a:r>
            <a:endParaRPr lang="zh-CN" altLang="en-US" b="1" i="1">
              <a:solidFill>
                <a:srgbClr val="00B0F0"/>
              </a:solidFill>
              <a:latin typeface="Times New Roman" panose="02020603050405020304" charset="0"/>
              <a:cs typeface="Times New Roman" panose="02020603050405020304" charset="0"/>
              <a:sym typeface="+mn-ea"/>
            </a:endParaRPr>
          </a:p>
        </p:txBody>
      </p:sp>
      <p:sp>
        <p:nvSpPr>
          <p:cNvPr id="12" name="椭圆 11"/>
          <p:cNvSpPr/>
          <p:nvPr/>
        </p:nvSpPr>
        <p:spPr>
          <a:xfrm rot="5400000">
            <a:off x="3634105" y="920115"/>
            <a:ext cx="579120" cy="1041400"/>
          </a:xfrm>
          <a:prstGeom prst="ellipse">
            <a:avLst/>
          </a:prstGeom>
          <a:no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椭圆 12"/>
          <p:cNvSpPr/>
          <p:nvPr/>
        </p:nvSpPr>
        <p:spPr>
          <a:xfrm rot="2640000">
            <a:off x="5039360" y="1556385"/>
            <a:ext cx="1499235" cy="3181350"/>
          </a:xfrm>
          <a:prstGeom prst="ellipse">
            <a:avLst/>
          </a:prstGeom>
          <a:noFill/>
          <a:ln>
            <a:solidFill>
              <a:srgbClr val="00B0F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210185" y="3060700"/>
            <a:ext cx="759460" cy="368300"/>
          </a:xfrm>
          <a:prstGeom prst="rect">
            <a:avLst/>
          </a:prstGeom>
          <a:noFill/>
        </p:spPr>
        <p:txBody>
          <a:bodyPr wrap="square" rtlCol="0" anchor="t">
            <a:spAutoFit/>
          </a:bodyPr>
          <a:p>
            <a:pPr algn="ctr"/>
            <a:r>
              <a:rPr lang="en-US" altLang="zh-CN" b="1" i="1">
                <a:solidFill>
                  <a:schemeClr val="tx1"/>
                </a:solidFill>
                <a:latin typeface="Times New Roman" panose="02020603050405020304" charset="0"/>
                <a:cs typeface="Times New Roman" panose="02020603050405020304" charset="0"/>
                <a:sym typeface="+mn-ea"/>
              </a:rPr>
              <a:t>PET</a:t>
            </a:r>
            <a:endParaRPr lang="en-US" altLang="zh-CN" b="1" i="1">
              <a:solidFill>
                <a:schemeClr val="tx1"/>
              </a:solidFill>
              <a:latin typeface="Times New Roman" panose="02020603050405020304" charset="0"/>
              <a:cs typeface="Times New Roman" panose="02020603050405020304" charset="0"/>
              <a:sym typeface="+mn-ea"/>
            </a:endParaRPr>
          </a:p>
        </p:txBody>
      </p:sp>
      <p:sp>
        <p:nvSpPr>
          <p:cNvPr id="15" name="文本框 14"/>
          <p:cNvSpPr txBox="1"/>
          <p:nvPr/>
        </p:nvSpPr>
        <p:spPr>
          <a:xfrm>
            <a:off x="929005" y="2272030"/>
            <a:ext cx="759460" cy="368300"/>
          </a:xfrm>
          <a:prstGeom prst="rect">
            <a:avLst/>
          </a:prstGeom>
          <a:noFill/>
        </p:spPr>
        <p:txBody>
          <a:bodyPr wrap="square" rtlCol="0" anchor="t">
            <a:spAutoFit/>
          </a:bodyPr>
          <a:p>
            <a:pPr algn="ctr"/>
            <a:r>
              <a:rPr lang="en-US" altLang="zh-CN" b="1" i="1">
                <a:solidFill>
                  <a:schemeClr val="tx1"/>
                </a:solidFill>
                <a:latin typeface="Times New Roman" panose="02020603050405020304" charset="0"/>
                <a:cs typeface="Times New Roman" panose="02020603050405020304" charset="0"/>
                <a:sym typeface="+mn-ea"/>
              </a:rPr>
              <a:t>WM</a:t>
            </a:r>
            <a:endParaRPr lang="en-US" altLang="zh-CN" b="1" i="1">
              <a:solidFill>
                <a:schemeClr val="tx1"/>
              </a:solidFill>
              <a:latin typeface="Times New Roman" panose="02020603050405020304" charset="0"/>
              <a:cs typeface="Times New Roman" panose="02020603050405020304" charset="0"/>
              <a:sym typeface="+mn-ea"/>
            </a:endParaRPr>
          </a:p>
        </p:txBody>
      </p:sp>
      <p:sp>
        <p:nvSpPr>
          <p:cNvPr id="16" name="文本框 15"/>
          <p:cNvSpPr txBox="1"/>
          <p:nvPr/>
        </p:nvSpPr>
        <p:spPr>
          <a:xfrm>
            <a:off x="1642745" y="1626235"/>
            <a:ext cx="759460" cy="368300"/>
          </a:xfrm>
          <a:prstGeom prst="rect">
            <a:avLst/>
          </a:prstGeom>
          <a:noFill/>
        </p:spPr>
        <p:txBody>
          <a:bodyPr wrap="square" rtlCol="0" anchor="t">
            <a:spAutoFit/>
          </a:bodyPr>
          <a:p>
            <a:pPr algn="ctr"/>
            <a:r>
              <a:rPr lang="en-US" altLang="zh-CN" b="1" i="1">
                <a:solidFill>
                  <a:schemeClr val="tx1"/>
                </a:solidFill>
                <a:latin typeface="Times New Roman" panose="02020603050405020304" charset="0"/>
                <a:cs typeface="Times New Roman" panose="02020603050405020304" charset="0"/>
                <a:sym typeface="+mn-ea"/>
              </a:rPr>
              <a:t>GM</a:t>
            </a:r>
            <a:endParaRPr lang="en-US" altLang="zh-CN" b="1" i="1">
              <a:solidFill>
                <a:schemeClr val="tx1"/>
              </a:solidFill>
              <a:latin typeface="Times New Roman" panose="02020603050405020304" charset="0"/>
              <a:cs typeface="Times New Roman" panose="02020603050405020304" charset="0"/>
              <a:sym typeface="+mn-ea"/>
            </a:endParaRPr>
          </a:p>
        </p:txBody>
      </p:sp>
      <p:pic>
        <p:nvPicPr>
          <p:cNvPr id="17" name="图片 16"/>
          <p:cNvPicPr>
            <a:picLocks noChangeAspect="1"/>
          </p:cNvPicPr>
          <p:nvPr/>
        </p:nvPicPr>
        <p:blipFill>
          <a:blip r:embed="rId4"/>
          <a:stretch>
            <a:fillRect/>
          </a:stretch>
        </p:blipFill>
        <p:spPr>
          <a:xfrm>
            <a:off x="5504180" y="5070475"/>
            <a:ext cx="5524500" cy="571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330"/>
            <a:ext cx="780288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 Multi-fusion Joint Learning </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pic>
        <p:nvPicPr>
          <p:cNvPr id="8" name="图片 7"/>
          <p:cNvPicPr>
            <a:picLocks noChangeAspect="1"/>
          </p:cNvPicPr>
          <p:nvPr/>
        </p:nvPicPr>
        <p:blipFill>
          <a:blip r:embed="rId3"/>
          <a:srcRect b="30318"/>
          <a:stretch>
            <a:fillRect/>
          </a:stretch>
        </p:blipFill>
        <p:spPr>
          <a:xfrm>
            <a:off x="1226820" y="1376045"/>
            <a:ext cx="8808720" cy="3537585"/>
          </a:xfrm>
          <a:prstGeom prst="rect">
            <a:avLst/>
          </a:prstGeom>
        </p:spPr>
      </p:pic>
      <p:sp>
        <p:nvSpPr>
          <p:cNvPr id="4" name="文本框 3"/>
          <p:cNvSpPr txBox="1"/>
          <p:nvPr/>
        </p:nvSpPr>
        <p:spPr>
          <a:xfrm>
            <a:off x="660400" y="789305"/>
            <a:ext cx="10858500" cy="368300"/>
          </a:xfrm>
          <a:prstGeom prst="rect">
            <a:avLst/>
          </a:prstGeom>
          <a:noFill/>
        </p:spPr>
        <p:txBody>
          <a:bodyPr wrap="square" rtlCol="0" anchor="t">
            <a:spAutoFit/>
          </a:bodyPr>
          <a:p>
            <a:r>
              <a:rPr lang="en-US" altLang="zh-CN" b="1">
                <a:latin typeface="Times New Roman" panose="02020603050405020304" charset="0"/>
                <a:cs typeface="Times New Roman" panose="02020603050405020304" charset="0"/>
                <a:sym typeface="+mn-ea"/>
              </a:rPr>
              <a:t>Local-aware Learning</a:t>
            </a:r>
            <a:r>
              <a:rPr lang="zh-CN" altLang="en-US" b="1">
                <a:latin typeface="Times New Roman" panose="02020603050405020304" charset="0"/>
                <a:cs typeface="Times New Roman" panose="02020603050405020304" charset="0"/>
                <a:sym typeface="+mn-ea"/>
              </a:rPr>
              <a:t>：不仅考虑了单模态特征的建模，也学习</a:t>
            </a:r>
            <a:r>
              <a:rPr lang="zh-CN" altLang="en-US" b="1">
                <a:latin typeface="Times New Roman" panose="02020603050405020304" charset="0"/>
                <a:cs typeface="Times New Roman" panose="02020603050405020304" charset="0"/>
                <a:sym typeface="+mn-ea"/>
              </a:rPr>
              <a:t>了与局部上下文信息的空间关系。</a:t>
            </a:r>
            <a:endParaRPr lang="zh-CN" altLang="en-US" b="1">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330"/>
            <a:ext cx="780288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 Multi-fusion Joint Learning </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3" name="文本框 2"/>
          <p:cNvSpPr txBox="1"/>
          <p:nvPr/>
        </p:nvSpPr>
        <p:spPr>
          <a:xfrm>
            <a:off x="660400" y="789305"/>
            <a:ext cx="10859135" cy="368300"/>
          </a:xfrm>
          <a:prstGeom prst="rect">
            <a:avLst/>
          </a:prstGeom>
          <a:noFill/>
        </p:spPr>
        <p:txBody>
          <a:bodyPr wrap="square" rtlCol="0" anchor="t">
            <a:spAutoFit/>
          </a:bodyPr>
          <a:p>
            <a:r>
              <a:rPr lang="en-US" altLang="zh-CN" b="1">
                <a:latin typeface="Times New Roman" panose="02020603050405020304" charset="0"/>
                <a:cs typeface="Times New Roman" panose="02020603050405020304" charset="0"/>
                <a:sym typeface="+mn-ea"/>
              </a:rPr>
              <a:t>Latent-aware Learning</a:t>
            </a:r>
            <a:r>
              <a:rPr lang="zh-CN" altLang="en-US" b="1">
                <a:latin typeface="Times New Roman" panose="02020603050405020304" charset="0"/>
                <a:cs typeface="Times New Roman" panose="02020603050405020304" charset="0"/>
                <a:sym typeface="+mn-ea"/>
              </a:rPr>
              <a:t>：利用外部积在模态特征之间引入潜在的可学习信息，增强模态间特征表示。</a:t>
            </a:r>
            <a:endParaRPr lang="zh-CN" altLang="en-US" b="1">
              <a:latin typeface="Times New Roman" panose="02020603050405020304" charset="0"/>
              <a:cs typeface="Times New Roman" panose="02020603050405020304" charset="0"/>
              <a:sym typeface="+mn-ea"/>
            </a:endParaRPr>
          </a:p>
        </p:txBody>
      </p:sp>
      <p:pic>
        <p:nvPicPr>
          <p:cNvPr id="2" name="图片 1"/>
          <p:cNvPicPr>
            <a:picLocks noChangeAspect="1"/>
          </p:cNvPicPr>
          <p:nvPr/>
        </p:nvPicPr>
        <p:blipFill>
          <a:blip r:embed="rId3"/>
          <a:stretch>
            <a:fillRect/>
          </a:stretch>
        </p:blipFill>
        <p:spPr>
          <a:xfrm>
            <a:off x="772160" y="1160780"/>
            <a:ext cx="7712075" cy="2785110"/>
          </a:xfrm>
          <a:prstGeom prst="rect">
            <a:avLst/>
          </a:prstGeom>
        </p:spPr>
      </p:pic>
      <p:sp>
        <p:nvSpPr>
          <p:cNvPr id="6" name="文本框 5"/>
          <p:cNvSpPr txBox="1"/>
          <p:nvPr/>
        </p:nvSpPr>
        <p:spPr>
          <a:xfrm>
            <a:off x="851535" y="4125595"/>
            <a:ext cx="7632700" cy="645160"/>
          </a:xfrm>
          <a:prstGeom prst="rect">
            <a:avLst/>
          </a:prstGeom>
          <a:noFill/>
        </p:spPr>
        <p:txBody>
          <a:bodyPr wrap="square" rtlCol="0">
            <a:spAutoFit/>
          </a:bodyPr>
          <a:p>
            <a:r>
              <a:rPr lang="zh-CN" altLang="en-US"/>
              <a:t>外积运算可以得到垂直于两个向量的第三个向量，从而为三维成像研究引入潜在的可学习信息，可以有效地弥补多模态特征关系的缺失。</a:t>
            </a:r>
            <a:endParaRPr lang="zh-CN" altLang="en-US"/>
          </a:p>
        </p:txBody>
      </p:sp>
      <p:pic>
        <p:nvPicPr>
          <p:cNvPr id="7" name="图片 6"/>
          <p:cNvPicPr>
            <a:picLocks noChangeAspect="1"/>
          </p:cNvPicPr>
          <p:nvPr/>
        </p:nvPicPr>
        <p:blipFill>
          <a:blip r:embed="rId4"/>
          <a:stretch>
            <a:fillRect/>
          </a:stretch>
        </p:blipFill>
        <p:spPr>
          <a:xfrm>
            <a:off x="851535" y="5005705"/>
            <a:ext cx="5362575" cy="13430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330"/>
            <a:ext cx="864362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 Disease-induced Region-aware Learning </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pic>
        <p:nvPicPr>
          <p:cNvPr id="4" name="图片 3"/>
          <p:cNvPicPr>
            <a:picLocks noChangeAspect="1"/>
          </p:cNvPicPr>
          <p:nvPr/>
        </p:nvPicPr>
        <p:blipFill>
          <a:blip r:embed="rId3"/>
          <a:stretch>
            <a:fillRect/>
          </a:stretch>
        </p:blipFill>
        <p:spPr>
          <a:xfrm>
            <a:off x="0" y="4050030"/>
            <a:ext cx="7745095" cy="2519680"/>
          </a:xfrm>
          <a:prstGeom prst="rect">
            <a:avLst/>
          </a:prstGeom>
        </p:spPr>
      </p:pic>
      <p:pic>
        <p:nvPicPr>
          <p:cNvPr id="8" name="图片 7"/>
          <p:cNvPicPr>
            <a:picLocks noChangeAspect="1"/>
          </p:cNvPicPr>
          <p:nvPr/>
        </p:nvPicPr>
        <p:blipFill>
          <a:blip r:embed="rId4"/>
          <a:srcRect/>
          <a:stretch>
            <a:fillRect/>
          </a:stretch>
        </p:blipFill>
        <p:spPr>
          <a:xfrm>
            <a:off x="660400" y="803275"/>
            <a:ext cx="7263765" cy="2392680"/>
          </a:xfrm>
          <a:prstGeom prst="parallelogram">
            <a:avLst>
              <a:gd name="adj" fmla="val 75828"/>
            </a:avLst>
          </a:prstGeom>
        </p:spPr>
      </p:pic>
      <p:cxnSp>
        <p:nvCxnSpPr>
          <p:cNvPr id="9" name="直接连接符 8"/>
          <p:cNvCxnSpPr/>
          <p:nvPr/>
        </p:nvCxnSpPr>
        <p:spPr>
          <a:xfrm flipH="1">
            <a:off x="10795" y="2917190"/>
            <a:ext cx="3188335" cy="115760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 name="直接连接符 9"/>
          <p:cNvCxnSpPr/>
          <p:nvPr/>
        </p:nvCxnSpPr>
        <p:spPr>
          <a:xfrm>
            <a:off x="3837305" y="2882265"/>
            <a:ext cx="3905250" cy="120142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1" name="文本框 10"/>
          <p:cNvSpPr txBox="1"/>
          <p:nvPr/>
        </p:nvSpPr>
        <p:spPr>
          <a:xfrm>
            <a:off x="7482840" y="2133600"/>
            <a:ext cx="4446905" cy="922020"/>
          </a:xfrm>
          <a:prstGeom prst="rect">
            <a:avLst/>
          </a:prstGeom>
          <a:noFill/>
        </p:spPr>
        <p:txBody>
          <a:bodyPr wrap="square" rtlCol="0">
            <a:spAutoFit/>
          </a:bodyPr>
          <a:p>
            <a:r>
              <a:rPr lang="zh-CN" altLang="en-US"/>
              <a:t>由于AD是一种随着时间的推移而发展的特定阶段的疾病，因此分析不同阶段的显著大脑区域是至关重要的。</a:t>
            </a:r>
            <a:endParaRPr lang="zh-CN" altLang="en-US"/>
          </a:p>
        </p:txBody>
      </p:sp>
      <p:sp>
        <p:nvSpPr>
          <p:cNvPr id="12" name="文本框 11"/>
          <p:cNvSpPr txBox="1"/>
          <p:nvPr/>
        </p:nvSpPr>
        <p:spPr>
          <a:xfrm>
            <a:off x="2602230" y="3455035"/>
            <a:ext cx="2007870" cy="368300"/>
          </a:xfrm>
          <a:prstGeom prst="rect">
            <a:avLst/>
          </a:prstGeom>
          <a:noFill/>
        </p:spPr>
        <p:txBody>
          <a:bodyPr wrap="square" rtlCol="0" anchor="t">
            <a:spAutoFit/>
          </a:bodyPr>
          <a:p>
            <a:r>
              <a:rPr lang="zh-CN" altLang="en-US" b="1" i="1">
                <a:solidFill>
                  <a:srgbClr val="FF0000"/>
                </a:solidFill>
                <a:sym typeface="+mn-ea"/>
              </a:rPr>
              <a:t>识别显著的脑区</a:t>
            </a:r>
            <a:endParaRPr lang="zh-CN" altLang="en-US" b="1" i="1">
              <a:solidFill>
                <a:srgbClr val="FF0000"/>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Experimental Settings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p:cNvSpPr txBox="1"/>
          <p:nvPr/>
        </p:nvSpPr>
        <p:spPr>
          <a:xfrm>
            <a:off x="660400" y="950595"/>
            <a:ext cx="10857865"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1. Loss fuction</a:t>
            </a:r>
            <a:endParaRPr lang="en-US" altLang="zh-CN" b="1">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2"/>
          <a:stretch>
            <a:fillRect/>
          </a:stretch>
        </p:blipFill>
        <p:spPr>
          <a:xfrm>
            <a:off x="660400" y="1318895"/>
            <a:ext cx="6067425" cy="638175"/>
          </a:xfrm>
          <a:prstGeom prst="rect">
            <a:avLst/>
          </a:prstGeom>
        </p:spPr>
      </p:pic>
      <p:sp>
        <p:nvSpPr>
          <p:cNvPr id="10" name="文本框 9"/>
          <p:cNvSpPr txBox="1"/>
          <p:nvPr/>
        </p:nvSpPr>
        <p:spPr>
          <a:xfrm>
            <a:off x="661035" y="2280920"/>
            <a:ext cx="10857865" cy="119888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2. Tasks:  解释AD的阶段性性质</a:t>
            </a:r>
            <a:endParaRPr lang="en-US" altLang="zh-CN" b="1">
              <a:latin typeface="Times New Roman" panose="02020603050405020304" charset="0"/>
              <a:cs typeface="Times New Roman" panose="02020603050405020304" charset="0"/>
            </a:endParaRPr>
          </a:p>
          <a:p>
            <a:pPr indent="457200"/>
            <a:r>
              <a:rPr lang="zh-CN" altLang="en-US" b="1">
                <a:latin typeface="Times New Roman" panose="02020603050405020304" charset="0"/>
                <a:cs typeface="Times New Roman" panose="02020603050405020304" charset="0"/>
              </a:rPr>
              <a:t>①</a:t>
            </a:r>
            <a:r>
              <a:rPr lang="en-US" altLang="zh-CN" b="1">
                <a:latin typeface="Times New Roman" panose="02020603050405020304" charset="0"/>
                <a:cs typeface="Times New Roman" panose="02020603050405020304" charset="0"/>
              </a:rPr>
              <a:t> AD vs. CN</a:t>
            </a:r>
            <a:endParaRPr lang="en-US" altLang="zh-CN" b="1">
              <a:latin typeface="Times New Roman" panose="02020603050405020304" charset="0"/>
              <a:cs typeface="Times New Roman" panose="02020603050405020304" charset="0"/>
            </a:endParaRPr>
          </a:p>
          <a:p>
            <a:pPr indent="457200"/>
            <a:r>
              <a:rPr lang="zh-CN" altLang="en-US" b="1">
                <a:latin typeface="Times New Roman" panose="02020603050405020304" charset="0"/>
                <a:cs typeface="Times New Roman" panose="02020603050405020304" charset="0"/>
              </a:rPr>
              <a:t>②</a:t>
            </a:r>
            <a:r>
              <a:rPr lang="en-US" altLang="zh-CN" b="1">
                <a:latin typeface="Times New Roman" panose="02020603050405020304" charset="0"/>
                <a:cs typeface="Times New Roman" panose="02020603050405020304" charset="0"/>
              </a:rPr>
              <a:t> MCI vs. CN</a:t>
            </a:r>
            <a:endParaRPr lang="zh-CN" altLang="en-US" b="1">
              <a:latin typeface="Times New Roman" panose="02020603050405020304" charset="0"/>
              <a:cs typeface="Times New Roman" panose="02020603050405020304" charset="0"/>
            </a:endParaRPr>
          </a:p>
          <a:p>
            <a:pPr indent="457200"/>
            <a:r>
              <a:rPr lang="zh-CN" altLang="en-US" b="1">
                <a:latin typeface="Times New Roman" panose="02020603050405020304" charset="0"/>
                <a:cs typeface="Times New Roman" panose="02020603050405020304" charset="0"/>
              </a:rPr>
              <a:t>③</a:t>
            </a:r>
            <a:r>
              <a:rPr lang="en-US" altLang="zh-CN" b="1">
                <a:latin typeface="Times New Roman" panose="02020603050405020304" charset="0"/>
                <a:cs typeface="Times New Roman" panose="02020603050405020304" charset="0"/>
              </a:rPr>
              <a:t> AD vs. MCI</a:t>
            </a:r>
            <a:endParaRPr lang="en-US" altLang="zh-CN" b="1">
              <a:latin typeface="Times New Roman" panose="02020603050405020304" charset="0"/>
              <a:cs typeface="Times New Roman" panose="02020603050405020304" charset="0"/>
            </a:endParaRPr>
          </a:p>
        </p:txBody>
      </p:sp>
      <p:sp>
        <p:nvSpPr>
          <p:cNvPr id="11" name="文本框 10"/>
          <p:cNvSpPr txBox="1"/>
          <p:nvPr/>
        </p:nvSpPr>
        <p:spPr>
          <a:xfrm>
            <a:off x="660400" y="3663950"/>
            <a:ext cx="10857865" cy="92202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2. Evaluation: </a:t>
            </a:r>
            <a:endParaRPr lang="en-US" altLang="zh-CN" b="1">
              <a:latin typeface="Times New Roman" panose="02020603050405020304" charset="0"/>
              <a:cs typeface="Times New Roman" panose="02020603050405020304" charset="0"/>
            </a:endParaRPr>
          </a:p>
          <a:p>
            <a:pPr indent="457200"/>
            <a:r>
              <a:rPr lang="en-US" altLang="zh-CN" b="1">
                <a:latin typeface="Times New Roman" panose="02020603050405020304" charset="0"/>
                <a:cs typeface="Times New Roman" panose="02020603050405020304" charset="0"/>
              </a:rPr>
              <a:t>ACC, SEN, SPEC(SPE), AUC</a:t>
            </a:r>
            <a:endParaRPr lang="en-US" altLang="zh-CN" b="1">
              <a:latin typeface="Times New Roman" panose="02020603050405020304" charset="0"/>
              <a:cs typeface="Times New Roman" panose="02020603050405020304" charset="0"/>
            </a:endParaRPr>
          </a:p>
          <a:p>
            <a:pPr indent="457200"/>
            <a:r>
              <a:rPr lang="en-US" altLang="zh-CN" b="1">
                <a:latin typeface="Times New Roman" panose="02020603050405020304" charset="0"/>
                <a:cs typeface="Times New Roman" panose="02020603050405020304" charset="0"/>
              </a:rPr>
              <a:t>t-test</a:t>
            </a:r>
            <a:endParaRPr lang="en-US" altLang="zh-CN" b="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Datasets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1466850" y="995045"/>
            <a:ext cx="9007475" cy="48171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2"/>
          <a:stretch>
            <a:fillRect/>
          </a:stretch>
        </p:blipFill>
        <p:spPr>
          <a:xfrm>
            <a:off x="6350" y="1386840"/>
            <a:ext cx="12185650" cy="3117215"/>
          </a:xfrm>
          <a:prstGeom prst="rect">
            <a:avLst/>
          </a:prstGeom>
        </p:spPr>
      </p:pic>
      <p:sp>
        <p:nvSpPr>
          <p:cNvPr id="2" name="文本框 1"/>
          <p:cNvSpPr txBox="1"/>
          <p:nvPr/>
        </p:nvSpPr>
        <p:spPr>
          <a:xfrm>
            <a:off x="660400" y="789305"/>
            <a:ext cx="7680325" cy="368300"/>
          </a:xfrm>
          <a:prstGeom prst="rect">
            <a:avLst/>
          </a:prstGeom>
          <a:noFill/>
        </p:spPr>
        <p:txBody>
          <a:bodyPr wrap="square" rtlCol="0">
            <a:spAutoFit/>
          </a:bodyPr>
          <a:p>
            <a:r>
              <a:rPr lang="zh-CN" altLang="en-US" b="1">
                <a:latin typeface="Times New Roman" panose="02020603050405020304" charset="0"/>
                <a:cs typeface="Times New Roman" panose="02020603050405020304" charset="0"/>
              </a:rPr>
              <a:t> 1) Experiment in ADNI and AIBL datasets</a:t>
            </a:r>
            <a:endParaRPr lang="zh-CN" altLang="en-US" b="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660400" y="1267460"/>
            <a:ext cx="7216140" cy="5308600"/>
          </a:xfrm>
          <a:prstGeom prst="rect">
            <a:avLst/>
          </a:prstGeom>
        </p:spPr>
      </p:pic>
      <p:sp>
        <p:nvSpPr>
          <p:cNvPr id="4" name="文本框 3"/>
          <p:cNvSpPr txBox="1"/>
          <p:nvPr/>
        </p:nvSpPr>
        <p:spPr>
          <a:xfrm>
            <a:off x="660400" y="789305"/>
            <a:ext cx="10858500" cy="368300"/>
          </a:xfrm>
          <a:prstGeom prst="rect">
            <a:avLst/>
          </a:prstGeom>
          <a:noFill/>
        </p:spPr>
        <p:txBody>
          <a:bodyPr wrap="square" rtlCol="0">
            <a:spAutoFit/>
          </a:bodyPr>
          <a:p>
            <a:r>
              <a:rPr lang="zh-CN" altLang="en-US" b="1">
                <a:latin typeface="Times New Roman" panose="02020603050405020304" charset="0"/>
                <a:cs typeface="Times New Roman" panose="02020603050405020304" charset="0"/>
              </a:rPr>
              <a:t> </a:t>
            </a:r>
            <a:r>
              <a:rPr lang="en-US" altLang="zh-CN" b="1">
                <a:latin typeface="Times New Roman" panose="02020603050405020304" charset="0"/>
                <a:cs typeface="Times New Roman" panose="02020603050405020304" charset="0"/>
              </a:rPr>
              <a:t>2</a:t>
            </a:r>
            <a:r>
              <a:rPr lang="zh-CN" altLang="en-US" b="1">
                <a:latin typeface="Times New Roman" panose="02020603050405020304" charset="0"/>
                <a:cs typeface="Times New Roman" panose="02020603050405020304" charset="0"/>
              </a:rPr>
              <a:t>) Cross-validation in AIBL dataset</a:t>
            </a:r>
            <a:r>
              <a:rPr lang="en-US" altLang="zh-CN" b="1">
                <a:latin typeface="Times New Roman" panose="02020603050405020304" charset="0"/>
                <a:cs typeface="Times New Roman" panose="02020603050405020304" charset="0"/>
              </a:rPr>
              <a:t>: ADNI dataset for training and AIBL dataset for testing</a:t>
            </a:r>
            <a:endParaRPr lang="en-US" altLang="zh-CN" b="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8473440" cy="817880"/>
          </a:xfrm>
          <a:prstGeom prst="rect">
            <a:avLst/>
          </a:prstGeom>
          <a:ln>
            <a:noFill/>
          </a:ln>
        </p:spPr>
        <p:txBody>
          <a:bodyPr vert="horz" lIns="0" tIns="45720" rIns="91440" bIns="45720" rtlCol="0" anchor="b"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2"/>
          <a:stretch>
            <a:fillRect/>
          </a:stretch>
        </p:blipFill>
        <p:spPr>
          <a:xfrm>
            <a:off x="660400" y="1260475"/>
            <a:ext cx="9525635" cy="5271135"/>
          </a:xfrm>
          <a:prstGeom prst="rect">
            <a:avLst/>
          </a:prstGeom>
        </p:spPr>
      </p:pic>
      <p:sp>
        <p:nvSpPr>
          <p:cNvPr id="6" name="文本框 5"/>
          <p:cNvSpPr txBox="1"/>
          <p:nvPr/>
        </p:nvSpPr>
        <p:spPr>
          <a:xfrm>
            <a:off x="660400" y="789305"/>
            <a:ext cx="10858500" cy="368300"/>
          </a:xfrm>
          <a:prstGeom prst="rect">
            <a:avLst/>
          </a:prstGeom>
          <a:noFill/>
        </p:spPr>
        <p:txBody>
          <a:bodyPr wrap="square" rtlCol="0">
            <a:spAutoFit/>
          </a:bodyPr>
          <a:p>
            <a:r>
              <a:rPr lang="zh-CN" altLang="en-US" b="1">
                <a:latin typeface="Times New Roman" panose="02020603050405020304" charset="0"/>
                <a:cs typeface="Times New Roman" panose="02020603050405020304" charset="0"/>
              </a:rPr>
              <a:t> </a:t>
            </a:r>
            <a:r>
              <a:rPr lang="en-US" altLang="zh-CN" b="1">
                <a:latin typeface="Times New Roman" panose="02020603050405020304" charset="0"/>
                <a:cs typeface="Times New Roman" panose="02020603050405020304" charset="0"/>
              </a:rPr>
              <a:t>2</a:t>
            </a:r>
            <a:r>
              <a:rPr lang="zh-CN" altLang="en-US" b="1">
                <a:latin typeface="Times New Roman" panose="02020603050405020304" charset="0"/>
                <a:cs typeface="Times New Roman" panose="02020603050405020304" charset="0"/>
              </a:rPr>
              <a:t>) Cross-validation in AIBL dataset</a:t>
            </a:r>
            <a:r>
              <a:rPr lang="en-US" altLang="zh-CN" b="1">
                <a:latin typeface="Times New Roman" panose="02020603050405020304" charset="0"/>
                <a:cs typeface="Times New Roman" panose="02020603050405020304" charset="0"/>
              </a:rPr>
              <a:t>: ADNI dataset for training and AIBL dataset for testing</a:t>
            </a:r>
            <a:endParaRPr lang="en-US" altLang="zh-CN" b="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3</a:t>
            </a:r>
            <a:r>
              <a:rPr lang="zh-CN" altLang="en-US" b="1">
                <a:latin typeface="Times New Roman" panose="02020603050405020304" charset="0"/>
                <a:cs typeface="Times New Roman" panose="02020603050405020304" charset="0"/>
              </a:rPr>
              <a:t>) </a:t>
            </a:r>
            <a:r>
              <a:rPr b="1">
                <a:latin typeface="Times New Roman" panose="02020603050405020304" charset="0"/>
                <a:cs typeface="Times New Roman" panose="02020603050405020304" charset="0"/>
              </a:rPr>
              <a:t>Comparison with State-of-the-art Methods</a:t>
            </a:r>
            <a:endParaRPr b="1">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2"/>
          <a:stretch>
            <a:fillRect/>
          </a:stretch>
        </p:blipFill>
        <p:spPr>
          <a:xfrm>
            <a:off x="660400" y="1229360"/>
            <a:ext cx="10831195" cy="43421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1314450" y="893445"/>
            <a:ext cx="9389110" cy="2267585"/>
          </a:xfrm>
          <a:prstGeom prst="rect">
            <a:avLst/>
          </a:prstGeom>
        </p:spPr>
      </p:pic>
      <p:pic>
        <p:nvPicPr>
          <p:cNvPr id="3" name="图片 2"/>
          <p:cNvPicPr>
            <a:picLocks noChangeAspect="1"/>
          </p:cNvPicPr>
          <p:nvPr/>
        </p:nvPicPr>
        <p:blipFill>
          <a:blip r:embed="rId3"/>
          <a:srcRect b="65346"/>
          <a:stretch>
            <a:fillRect/>
          </a:stretch>
        </p:blipFill>
        <p:spPr>
          <a:xfrm>
            <a:off x="457200" y="3581400"/>
            <a:ext cx="5695950" cy="1399540"/>
          </a:xfrm>
          <a:prstGeom prst="rect">
            <a:avLst/>
          </a:prstGeom>
        </p:spPr>
      </p:pic>
      <p:pic>
        <p:nvPicPr>
          <p:cNvPr id="5" name="图片 4"/>
          <p:cNvPicPr>
            <a:picLocks noChangeAspect="1"/>
          </p:cNvPicPr>
          <p:nvPr/>
        </p:nvPicPr>
        <p:blipFill>
          <a:blip r:embed="rId3"/>
          <a:srcRect t="34748" b="15833"/>
          <a:stretch>
            <a:fillRect/>
          </a:stretch>
        </p:blipFill>
        <p:spPr>
          <a:xfrm>
            <a:off x="6214110" y="3581400"/>
            <a:ext cx="5695950" cy="19958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4</a:t>
            </a:r>
            <a:r>
              <a:rPr lang="zh-CN" altLang="en-US" b="1">
                <a:latin typeface="Times New Roman" panose="02020603050405020304" charset="0"/>
                <a:cs typeface="Times New Roman" panose="02020603050405020304" charset="0"/>
              </a:rPr>
              <a:t>) </a:t>
            </a:r>
            <a:r>
              <a:rPr b="1">
                <a:latin typeface="Times New Roman" panose="02020603050405020304" charset="0"/>
                <a:cs typeface="Times New Roman" panose="02020603050405020304" charset="0"/>
              </a:rPr>
              <a:t> Analysis of the optimal number of iterations</a:t>
            </a:r>
            <a:endParaRPr b="1">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660400" y="1229360"/>
            <a:ext cx="8797925" cy="45612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5</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a:t>
            </a:r>
            <a:r>
              <a:rPr b="1">
                <a:latin typeface="Times New Roman" panose="02020603050405020304" charset="0"/>
                <a:cs typeface="Times New Roman" panose="02020603050405020304" charset="0"/>
              </a:rPr>
              <a:t>Loss values curves of different tasks</a:t>
            </a:r>
            <a:endParaRPr b="1">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1041400" y="1186180"/>
            <a:ext cx="9358630" cy="54089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6</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a:t>
            </a:r>
            <a:r>
              <a:rPr b="1">
                <a:latin typeface="Times New Roman" panose="02020603050405020304" charset="0"/>
                <a:cs typeface="Times New Roman" panose="02020603050405020304" charset="0"/>
              </a:rPr>
              <a:t>Ablation Study</a:t>
            </a:r>
            <a:endParaRPr b="1">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3057525" y="53975"/>
            <a:ext cx="9134475" cy="66414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7</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a:t>
            </a:r>
            <a:r>
              <a:rPr b="1">
                <a:latin typeface="Times New Roman" panose="02020603050405020304" charset="0"/>
                <a:cs typeface="Times New Roman" panose="02020603050405020304" charset="0"/>
              </a:rPr>
              <a:t>ROC curve and violin plots of different experiments</a:t>
            </a:r>
            <a:endParaRPr b="1">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1440180" y="1157605"/>
            <a:ext cx="8959850" cy="53708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7</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a:t>
            </a:r>
            <a:r>
              <a:rPr b="1">
                <a:latin typeface="Times New Roman" panose="02020603050405020304" charset="0"/>
                <a:cs typeface="Times New Roman" panose="02020603050405020304" charset="0"/>
              </a:rPr>
              <a:t>ROC curve and violin plots of different experiments</a:t>
            </a:r>
            <a:endParaRPr b="1">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436880" y="1157605"/>
            <a:ext cx="9585325" cy="56197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8</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a:t>
            </a:r>
            <a:r>
              <a:rPr b="1">
                <a:latin typeface="Times New Roman" panose="02020603050405020304" charset="0"/>
                <a:cs typeface="Times New Roman" panose="02020603050405020304" charset="0"/>
              </a:rPr>
              <a:t>Model complexity analysis</a:t>
            </a:r>
            <a:endParaRPr b="1">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1260475" y="1318895"/>
            <a:ext cx="6610350" cy="29432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9</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Most Discriminative Brain Regions</a:t>
            </a:r>
            <a:endParaRPr lang="en-US" altLang="zh-CN" b="1">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660400" y="1157605"/>
            <a:ext cx="10862945" cy="5384165"/>
          </a:xfrm>
          <a:prstGeom prst="rect">
            <a:avLst/>
          </a:prstGeom>
        </p:spPr>
      </p:pic>
      <p:pic>
        <p:nvPicPr>
          <p:cNvPr id="4" name="图片 3"/>
          <p:cNvPicPr>
            <a:picLocks noChangeAspect="1"/>
          </p:cNvPicPr>
          <p:nvPr/>
        </p:nvPicPr>
        <p:blipFill>
          <a:blip r:embed="rId3"/>
          <a:stretch>
            <a:fillRect/>
          </a:stretch>
        </p:blipFill>
        <p:spPr>
          <a:xfrm>
            <a:off x="3000375" y="8255"/>
            <a:ext cx="9191625" cy="7810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9</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Most Discriminative Brain Regions</a:t>
            </a:r>
            <a:endParaRPr lang="en-US" altLang="zh-CN" b="1">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733425" y="1186180"/>
            <a:ext cx="5530215" cy="5340350"/>
          </a:xfrm>
          <a:prstGeom prst="rect">
            <a:avLst/>
          </a:prstGeom>
        </p:spPr>
      </p:pic>
      <p:pic>
        <p:nvPicPr>
          <p:cNvPr id="4" name="图片 3"/>
          <p:cNvPicPr>
            <a:picLocks noChangeAspect="1"/>
          </p:cNvPicPr>
          <p:nvPr/>
        </p:nvPicPr>
        <p:blipFill>
          <a:blip r:embed="rId3"/>
          <a:stretch>
            <a:fillRect/>
          </a:stretch>
        </p:blipFill>
        <p:spPr>
          <a:xfrm>
            <a:off x="6362065" y="791845"/>
            <a:ext cx="5518150" cy="57169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9434830"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Experiments</a:t>
            </a:r>
            <a:endParaRPr lang="zh-CN" altLang="en-US"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0400" y="789305"/>
            <a:ext cx="10858500" cy="368300"/>
          </a:xfrm>
          <a:prstGeom prst="rect">
            <a:avLst/>
          </a:prstGeom>
          <a:noFill/>
        </p:spPr>
        <p:txBody>
          <a:bodyPr wrap="square" rtlCol="0">
            <a:spAutoFit/>
          </a:bodyPr>
          <a:p>
            <a:r>
              <a:rPr lang="en-US" b="1">
                <a:latin typeface="Times New Roman" panose="02020603050405020304" charset="0"/>
                <a:cs typeface="Times New Roman" panose="02020603050405020304" charset="0"/>
              </a:rPr>
              <a:t>9</a:t>
            </a:r>
            <a:r>
              <a:rPr lang="zh-CN" altLang="en-US" b="1">
                <a:latin typeface="Times New Roman" panose="02020603050405020304" charset="0"/>
                <a:cs typeface="Times New Roman" panose="02020603050405020304" charset="0"/>
              </a:rPr>
              <a:t>)</a:t>
            </a:r>
            <a:r>
              <a:rPr lang="en-US" altLang="zh-CN" b="1">
                <a:latin typeface="Times New Roman" panose="02020603050405020304" charset="0"/>
                <a:cs typeface="Times New Roman" panose="02020603050405020304" charset="0"/>
              </a:rPr>
              <a:t>  Most Discriminative Brain Regions</a:t>
            </a:r>
            <a:endParaRPr lang="en-US" altLang="zh-CN" b="1">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1064895" y="1318895"/>
            <a:ext cx="9025255" cy="38868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Authors</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stretch>
            <a:fillRect/>
          </a:stretch>
        </p:blipFill>
        <p:spPr>
          <a:xfrm>
            <a:off x="660400" y="789305"/>
            <a:ext cx="6697345" cy="4970145"/>
          </a:xfrm>
          <a:prstGeom prst="rect">
            <a:avLst/>
          </a:prstGeom>
        </p:spPr>
      </p:pic>
      <p:pic>
        <p:nvPicPr>
          <p:cNvPr id="4" name="图片 3"/>
          <p:cNvPicPr>
            <a:picLocks noChangeAspect="1"/>
          </p:cNvPicPr>
          <p:nvPr/>
        </p:nvPicPr>
        <p:blipFill>
          <a:blip r:embed="rId3"/>
          <a:stretch>
            <a:fillRect/>
          </a:stretch>
        </p:blipFill>
        <p:spPr>
          <a:xfrm>
            <a:off x="7452995" y="4389120"/>
            <a:ext cx="4739005" cy="1370330"/>
          </a:xfrm>
          <a:prstGeom prst="rect">
            <a:avLst/>
          </a:prstGeom>
        </p:spPr>
      </p:pic>
      <p:pic>
        <p:nvPicPr>
          <p:cNvPr id="5" name="图片 4"/>
          <p:cNvPicPr>
            <a:picLocks noChangeAspect="1"/>
          </p:cNvPicPr>
          <p:nvPr/>
        </p:nvPicPr>
        <p:blipFill>
          <a:blip r:embed="rId4"/>
          <a:stretch>
            <a:fillRect/>
          </a:stretch>
        </p:blipFill>
        <p:spPr>
          <a:xfrm>
            <a:off x="7500620" y="2757805"/>
            <a:ext cx="4460240" cy="14916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文本框 7"/>
          <p:cNvSpPr txBox="1"/>
          <p:nvPr/>
        </p:nvSpPr>
        <p:spPr>
          <a:xfrm>
            <a:off x="594360" y="1008380"/>
            <a:ext cx="10925175" cy="645160"/>
          </a:xfrm>
          <a:prstGeom prst="rect">
            <a:avLst/>
          </a:prstGeom>
          <a:noFill/>
        </p:spPr>
        <p:txBody>
          <a:bodyPr wrap="square" rtlCol="0">
            <a:spAutoFit/>
          </a:bodyPr>
          <a:p>
            <a:r>
              <a:rPr lang="zh-CN" altLang="en-US"/>
              <a:t>结构磁共振成像（</a:t>
            </a:r>
            <a:r>
              <a:rPr lang="zh-CN" altLang="en-US" b="1"/>
              <a:t>sMRI</a:t>
            </a:r>
            <a:r>
              <a:rPr lang="zh-CN" altLang="en-US"/>
              <a:t>）和正电子发射断层扫描（</a:t>
            </a:r>
            <a:r>
              <a:rPr lang="zh-CN" altLang="en-US" b="1"/>
              <a:t>PET</a:t>
            </a:r>
            <a:r>
              <a:rPr lang="zh-CN" altLang="en-US"/>
              <a:t>）是一种流行的无创神经成像技术，用于有效地突出</a:t>
            </a:r>
            <a:r>
              <a:rPr lang="zh-CN" altLang="en-US" b="1"/>
              <a:t>AD</a:t>
            </a:r>
            <a:r>
              <a:rPr lang="zh-CN" altLang="en-US"/>
              <a:t>或</a:t>
            </a:r>
            <a:r>
              <a:rPr lang="zh-CN" altLang="en-US" b="1"/>
              <a:t>MCI</a:t>
            </a:r>
            <a:r>
              <a:rPr lang="zh-CN" altLang="en-US"/>
              <a:t>患者的大脑结构和功能改变</a:t>
            </a:r>
            <a:endParaRPr lang="zh-CN" altLang="en-US"/>
          </a:p>
        </p:txBody>
      </p:sp>
      <p:sp>
        <p:nvSpPr>
          <p:cNvPr id="9" name="文本框 8"/>
          <p:cNvSpPr txBox="1"/>
          <p:nvPr/>
        </p:nvSpPr>
        <p:spPr>
          <a:xfrm>
            <a:off x="1123950" y="1801495"/>
            <a:ext cx="4064000" cy="922020"/>
          </a:xfrm>
          <a:prstGeom prst="rect">
            <a:avLst/>
          </a:prstGeom>
          <a:noFill/>
        </p:spPr>
        <p:txBody>
          <a:bodyPr wrap="square" rtlCol="0">
            <a:spAutoFit/>
          </a:bodyPr>
          <a:p>
            <a:r>
              <a:rPr lang="en-US" altLang="zh-CN"/>
              <a:t>AD</a:t>
            </a:r>
            <a:r>
              <a:rPr lang="zh-CN" altLang="en-US"/>
              <a:t>：阿尔兹海默症</a:t>
            </a:r>
            <a:endParaRPr lang="zh-CN" altLang="en-US"/>
          </a:p>
          <a:p>
            <a:r>
              <a:rPr lang="en-US" altLang="zh-CN"/>
              <a:t>MCI</a:t>
            </a:r>
            <a:r>
              <a:rPr lang="zh-CN" altLang="en-US"/>
              <a:t>：（</a:t>
            </a:r>
            <a:r>
              <a:rPr lang="en-US" altLang="zh-CN"/>
              <a:t>AD</a:t>
            </a:r>
            <a:r>
              <a:rPr lang="zh-CN" altLang="en-US"/>
              <a:t>源性）轻度认知障碍</a:t>
            </a:r>
            <a:endParaRPr lang="zh-CN" altLang="en-US"/>
          </a:p>
          <a:p>
            <a:r>
              <a:rPr lang="en-US" altLang="zh-CN"/>
              <a:t>CN</a:t>
            </a:r>
            <a:r>
              <a:rPr lang="zh-CN" altLang="en-US"/>
              <a:t>：认知正常</a:t>
            </a:r>
            <a:r>
              <a:rPr lang="en-US" altLang="zh-CN"/>
              <a:t> </a:t>
            </a:r>
            <a:r>
              <a:rPr lang="zh-CN" altLang="en-US"/>
              <a:t>（对照组）</a:t>
            </a:r>
            <a:endParaRPr lang="zh-CN" altLang="en-US"/>
          </a:p>
        </p:txBody>
      </p:sp>
      <p:sp>
        <p:nvSpPr>
          <p:cNvPr id="11" name="文本框 10"/>
          <p:cNvSpPr txBox="1"/>
          <p:nvPr/>
        </p:nvSpPr>
        <p:spPr>
          <a:xfrm>
            <a:off x="594360" y="2871470"/>
            <a:ext cx="7274560" cy="645160"/>
          </a:xfrm>
          <a:prstGeom prst="rect">
            <a:avLst/>
          </a:prstGeom>
          <a:noFill/>
        </p:spPr>
        <p:txBody>
          <a:bodyPr wrap="square" rtlCol="0">
            <a:spAutoFit/>
          </a:bodyPr>
          <a:p>
            <a:r>
              <a:rPr lang="zh-CN" altLang="en-US"/>
              <a:t>为了克服单模态数据的限制，研究人员结合了融合结构和功能数据的多模态神经成像技术，从多模态观点为早期AD诊断提供了更全面的视角。</a:t>
            </a:r>
            <a:endParaRPr lang="zh-CN" altLang="en-US"/>
          </a:p>
        </p:txBody>
      </p:sp>
      <p:pic>
        <p:nvPicPr>
          <p:cNvPr id="100" name="图片 99"/>
          <p:cNvPicPr/>
          <p:nvPr/>
        </p:nvPicPr>
        <p:blipFill>
          <a:blip r:embed="rId2"/>
          <a:stretch>
            <a:fillRect/>
          </a:stretch>
        </p:blipFill>
        <p:spPr>
          <a:xfrm>
            <a:off x="7934960" y="1452880"/>
            <a:ext cx="4256405" cy="5116830"/>
          </a:xfrm>
          <a:prstGeom prst="rect">
            <a:avLst/>
          </a:prstGeom>
          <a:noFill/>
          <a:ln w="9525">
            <a:noFill/>
          </a:ln>
        </p:spPr>
      </p:pic>
      <p:sp>
        <p:nvSpPr>
          <p:cNvPr id="13" name="文本框 12"/>
          <p:cNvSpPr txBox="1"/>
          <p:nvPr/>
        </p:nvSpPr>
        <p:spPr>
          <a:xfrm>
            <a:off x="929005" y="4518660"/>
            <a:ext cx="1075690" cy="521970"/>
          </a:xfrm>
          <a:prstGeom prst="rect">
            <a:avLst/>
          </a:prstGeom>
          <a:noFill/>
        </p:spPr>
        <p:txBody>
          <a:bodyPr wrap="square" rtlCol="0">
            <a:spAutoFit/>
          </a:bodyPr>
          <a:p>
            <a:pPr algn="ctr"/>
            <a:r>
              <a:rPr lang="zh-CN" altLang="en-US" sz="2800" b="1"/>
              <a:t>挑战</a:t>
            </a:r>
            <a:endParaRPr lang="zh-CN" altLang="en-US" sz="2800" b="1"/>
          </a:p>
        </p:txBody>
      </p:sp>
      <p:sp>
        <p:nvSpPr>
          <p:cNvPr id="14" name="文本框 13"/>
          <p:cNvSpPr txBox="1"/>
          <p:nvPr/>
        </p:nvSpPr>
        <p:spPr>
          <a:xfrm>
            <a:off x="2625725" y="3873500"/>
            <a:ext cx="4304665" cy="645160"/>
          </a:xfrm>
          <a:prstGeom prst="rect">
            <a:avLst/>
          </a:prstGeom>
          <a:noFill/>
        </p:spPr>
        <p:txBody>
          <a:bodyPr wrap="square" rtlCol="0" anchor="t">
            <a:spAutoFit/>
          </a:bodyPr>
          <a:p>
            <a:r>
              <a:rPr lang="en-US" altLang="zh-CN" b="1"/>
              <a:t>1. </a:t>
            </a:r>
            <a:r>
              <a:rPr lang="zh-CN" altLang="en-US" b="1"/>
              <a:t>多模态神经影像间固有的异质性导致了多模态特征融合的困难</a:t>
            </a:r>
            <a:endParaRPr lang="zh-CN" altLang="en-US" b="1"/>
          </a:p>
        </p:txBody>
      </p:sp>
      <p:sp>
        <p:nvSpPr>
          <p:cNvPr id="15" name="文本框 14"/>
          <p:cNvSpPr txBox="1"/>
          <p:nvPr/>
        </p:nvSpPr>
        <p:spPr>
          <a:xfrm>
            <a:off x="2625725" y="5040630"/>
            <a:ext cx="4304030" cy="645160"/>
          </a:xfrm>
          <a:prstGeom prst="rect">
            <a:avLst/>
          </a:prstGeom>
          <a:noFill/>
        </p:spPr>
        <p:txBody>
          <a:bodyPr wrap="square" rtlCol="0" anchor="t">
            <a:spAutoFit/>
          </a:bodyPr>
          <a:p>
            <a:r>
              <a:rPr lang="en-US" altLang="zh-CN" b="1"/>
              <a:t>2. </a:t>
            </a:r>
            <a:r>
              <a:rPr lang="zh-CN" altLang="en-US" b="1"/>
              <a:t>在多模态融合领域实现可靠且可解释的诊断仍然具有挑战性</a:t>
            </a:r>
            <a:endParaRPr lang="zh-CN" altLang="en-US" b="1"/>
          </a:p>
        </p:txBody>
      </p:sp>
      <p:cxnSp>
        <p:nvCxnSpPr>
          <p:cNvPr id="16" name="曲线连接符 15"/>
          <p:cNvCxnSpPr>
            <a:stCxn id="13" idx="3"/>
            <a:endCxn id="14" idx="1"/>
          </p:cNvCxnSpPr>
          <p:nvPr/>
        </p:nvCxnSpPr>
        <p:spPr>
          <a:xfrm flipV="1">
            <a:off x="2004695" y="4196080"/>
            <a:ext cx="621030" cy="583565"/>
          </a:xfrm>
          <a:prstGeom prst="curvedConnector3">
            <a:avLst>
              <a:gd name="adj1" fmla="val 50000"/>
            </a:avLst>
          </a:prstGeom>
          <a:ln w="9525">
            <a:solidFill>
              <a:schemeClr val="tx1"/>
            </a:solidFill>
            <a:tailEnd type="stealth" w="lg" len="med"/>
          </a:ln>
        </p:spPr>
        <p:style>
          <a:lnRef idx="2">
            <a:schemeClr val="accent1"/>
          </a:lnRef>
          <a:fillRef idx="0">
            <a:srgbClr val="FFFFFF"/>
          </a:fillRef>
          <a:effectRef idx="0">
            <a:srgbClr val="FFFFFF"/>
          </a:effectRef>
          <a:fontRef idx="minor">
            <a:schemeClr val="tx1"/>
          </a:fontRef>
        </p:style>
      </p:cxnSp>
      <p:cxnSp>
        <p:nvCxnSpPr>
          <p:cNvPr id="17" name="曲线连接符 16"/>
          <p:cNvCxnSpPr>
            <a:endCxn id="15" idx="1"/>
          </p:cNvCxnSpPr>
          <p:nvPr/>
        </p:nvCxnSpPr>
        <p:spPr>
          <a:xfrm>
            <a:off x="2035810" y="4786630"/>
            <a:ext cx="589915" cy="576580"/>
          </a:xfrm>
          <a:prstGeom prst="curvedConnector3">
            <a:avLst>
              <a:gd name="adj1" fmla="val 50054"/>
            </a:avLst>
          </a:prstGeom>
          <a:ln w="9525">
            <a:solidFill>
              <a:schemeClr val="tx1"/>
            </a:solidFill>
            <a:tailEnd type="stealth" w="lg" len="med"/>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p:cNvSpPr txBox="1"/>
          <p:nvPr/>
        </p:nvSpPr>
        <p:spPr>
          <a:xfrm>
            <a:off x="660400" y="803910"/>
            <a:ext cx="6445250" cy="368300"/>
          </a:xfrm>
          <a:prstGeom prst="rect">
            <a:avLst/>
          </a:prstGeom>
          <a:noFill/>
        </p:spPr>
        <p:txBody>
          <a:bodyPr wrap="square" rtlCol="0" anchor="t">
            <a:spAutoFit/>
          </a:bodyPr>
          <a:p>
            <a:r>
              <a:rPr lang="en-US" altLang="zh-CN" b="1"/>
              <a:t>2. </a:t>
            </a:r>
            <a:r>
              <a:rPr lang="zh-CN" altLang="en-US" b="1"/>
              <a:t>在多模态融合领域实现可靠且可解释的诊断仍然具有挑战性</a:t>
            </a:r>
            <a:endParaRPr lang="zh-CN" altLang="en-US" b="1"/>
          </a:p>
        </p:txBody>
      </p:sp>
      <p:sp>
        <p:nvSpPr>
          <p:cNvPr id="3" name="文本框 2"/>
          <p:cNvSpPr txBox="1"/>
          <p:nvPr/>
        </p:nvSpPr>
        <p:spPr>
          <a:xfrm>
            <a:off x="1111250" y="1405255"/>
            <a:ext cx="9786620" cy="922020"/>
          </a:xfrm>
          <a:prstGeom prst="rect">
            <a:avLst/>
          </a:prstGeom>
          <a:noFill/>
        </p:spPr>
        <p:txBody>
          <a:bodyPr wrap="square" rtlCol="0">
            <a:spAutoFit/>
          </a:bodyPr>
          <a:p>
            <a:r>
              <a:rPr lang="zh-CN" altLang="en-US">
                <a:sym typeface="+mn-ea"/>
              </a:rPr>
              <a:t>常见的可解释方式：</a:t>
            </a:r>
            <a:r>
              <a:rPr lang="en-US" altLang="zh-CN">
                <a:sym typeface="+mn-ea"/>
              </a:rPr>
              <a:t>CAM</a:t>
            </a:r>
            <a:r>
              <a:rPr lang="zh-CN" altLang="en-US">
                <a:sym typeface="+mn-ea"/>
              </a:rPr>
              <a:t>、</a:t>
            </a:r>
            <a:r>
              <a:rPr lang="en-US" altLang="zh-CN">
                <a:sym typeface="+mn-ea"/>
              </a:rPr>
              <a:t>grad-CAM</a:t>
            </a:r>
            <a:r>
              <a:rPr lang="zh-CN" altLang="en-US">
                <a:sym typeface="+mn-ea"/>
              </a:rPr>
              <a:t>、</a:t>
            </a:r>
            <a:r>
              <a:rPr lang="en-US" altLang="zh-CN">
                <a:sym typeface="+mn-ea"/>
              </a:rPr>
              <a:t>Scouter</a:t>
            </a:r>
            <a:endParaRPr lang="en-US" altLang="zh-CN"/>
          </a:p>
          <a:p>
            <a:pPr indent="457200"/>
            <a:r>
              <a:rPr lang="en-US" altLang="zh-CN">
                <a:sym typeface="+mn-ea"/>
              </a:rPr>
              <a:t>CAM</a:t>
            </a:r>
            <a:r>
              <a:rPr lang="zh-CN" altLang="en-US">
                <a:sym typeface="+mn-ea"/>
              </a:rPr>
              <a:t>、</a:t>
            </a:r>
            <a:r>
              <a:rPr lang="en-US" altLang="zh-CN">
                <a:sym typeface="+mn-ea"/>
              </a:rPr>
              <a:t>grad-CAM</a:t>
            </a:r>
            <a:r>
              <a:rPr lang="zh-CN" altLang="en-US">
                <a:sym typeface="+mn-ea"/>
              </a:rPr>
              <a:t>：突出显示某一层中权重的激活模式</a:t>
            </a:r>
            <a:endParaRPr lang="zh-CN" altLang="en-US"/>
          </a:p>
          <a:p>
            <a:pPr indent="457200"/>
            <a:r>
              <a:rPr lang="zh-CN" altLang="en-US" b="1">
                <a:sym typeface="+mn-ea"/>
              </a:rPr>
              <a:t>Scouter</a:t>
            </a:r>
            <a:r>
              <a:rPr lang="zh-CN" altLang="en-US">
                <a:sym typeface="+mn-ea"/>
              </a:rPr>
              <a:t>：</a:t>
            </a:r>
            <a:r>
              <a:rPr lang="zh-CN" altLang="en-US">
                <a:sym typeface="+mn-ea"/>
              </a:rPr>
              <a:t>通过一个可学习的权值矩阵</a:t>
            </a:r>
            <a:r>
              <a:rPr lang="zh-CN" altLang="en-US">
                <a:sym typeface="+mn-ea"/>
              </a:rPr>
              <a:t>解释网络</a:t>
            </a:r>
            <a:r>
              <a:rPr lang="zh-CN" altLang="en-US">
                <a:sym typeface="+mn-ea"/>
              </a:rPr>
              <a:t>为什么能以及为什么</a:t>
            </a:r>
            <a:r>
              <a:rPr lang="zh-CN" altLang="en-US">
                <a:sym typeface="+mn-ea"/>
              </a:rPr>
              <a:t>不能输出相应的结果。</a:t>
            </a:r>
            <a:endParaRPr lang="zh-CN" altLang="en-US"/>
          </a:p>
        </p:txBody>
      </p:sp>
      <p:pic>
        <p:nvPicPr>
          <p:cNvPr id="101" name="图片 100"/>
          <p:cNvPicPr/>
          <p:nvPr/>
        </p:nvPicPr>
        <p:blipFill>
          <a:blip r:embed="rId2"/>
          <a:stretch>
            <a:fillRect/>
          </a:stretch>
        </p:blipFill>
        <p:spPr>
          <a:xfrm>
            <a:off x="0" y="2327910"/>
            <a:ext cx="8745220" cy="4240530"/>
          </a:xfrm>
          <a:prstGeom prst="rect">
            <a:avLst/>
          </a:prstGeom>
          <a:noFill/>
          <a:ln w="9525">
            <a:noFill/>
          </a:ln>
        </p:spPr>
      </p:pic>
      <p:pic>
        <p:nvPicPr>
          <p:cNvPr id="102" name="图片 101"/>
          <p:cNvPicPr/>
          <p:nvPr/>
        </p:nvPicPr>
        <p:blipFill>
          <a:blip r:embed="rId3"/>
          <a:srcRect l="4685" r="2688" b="444"/>
          <a:stretch>
            <a:fillRect/>
          </a:stretch>
        </p:blipFill>
        <p:spPr>
          <a:xfrm>
            <a:off x="8745220" y="2245995"/>
            <a:ext cx="3446780" cy="432244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Introduction</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rPr>
              <a:t>自强不息 厚德载物</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kern="1200" cap="none" spc="600" normalizeH="0" baseline="0" noProof="0" dirty="0">
              <a:solidFill>
                <a:prstClr val="white"/>
              </a:solidFill>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kern="1200" cap="none" spc="300" normalizeH="0" baseline="0" noProof="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p:cNvSpPr txBox="1"/>
          <p:nvPr/>
        </p:nvSpPr>
        <p:spPr>
          <a:xfrm>
            <a:off x="660400" y="803910"/>
            <a:ext cx="6445250" cy="368300"/>
          </a:xfrm>
          <a:prstGeom prst="rect">
            <a:avLst/>
          </a:prstGeom>
          <a:noFill/>
        </p:spPr>
        <p:txBody>
          <a:bodyPr wrap="square" rtlCol="0" anchor="t">
            <a:spAutoFit/>
          </a:bodyPr>
          <a:p>
            <a:r>
              <a:rPr lang="en-US" altLang="zh-CN" b="1"/>
              <a:t>2. </a:t>
            </a:r>
            <a:r>
              <a:rPr lang="zh-CN" altLang="en-US" b="1"/>
              <a:t>在多模态融合领域实现可靠且可解释的诊断仍然具有挑战性</a:t>
            </a:r>
            <a:endParaRPr lang="zh-CN" altLang="en-US" b="1"/>
          </a:p>
        </p:txBody>
      </p:sp>
      <p:sp>
        <p:nvSpPr>
          <p:cNvPr id="3" name="文本框 2"/>
          <p:cNvSpPr txBox="1"/>
          <p:nvPr/>
        </p:nvSpPr>
        <p:spPr>
          <a:xfrm>
            <a:off x="1111250" y="1405255"/>
            <a:ext cx="9786620" cy="922020"/>
          </a:xfrm>
          <a:prstGeom prst="rect">
            <a:avLst/>
          </a:prstGeom>
          <a:noFill/>
        </p:spPr>
        <p:txBody>
          <a:bodyPr wrap="square" rtlCol="0">
            <a:spAutoFit/>
          </a:bodyPr>
          <a:p>
            <a:r>
              <a:rPr lang="zh-CN" altLang="en-US"/>
              <a:t>常见的可解释方式：</a:t>
            </a:r>
            <a:r>
              <a:rPr lang="en-US" altLang="zh-CN"/>
              <a:t>CAM</a:t>
            </a:r>
            <a:r>
              <a:rPr lang="zh-CN" altLang="en-US"/>
              <a:t>、</a:t>
            </a:r>
            <a:r>
              <a:rPr lang="en-US" altLang="zh-CN"/>
              <a:t>grad-CAM</a:t>
            </a:r>
            <a:r>
              <a:rPr lang="zh-CN" altLang="en-US"/>
              <a:t>、</a:t>
            </a:r>
            <a:r>
              <a:rPr lang="en-US" altLang="zh-CN"/>
              <a:t>Scouter</a:t>
            </a:r>
            <a:endParaRPr lang="en-US" altLang="zh-CN"/>
          </a:p>
          <a:p>
            <a:pPr indent="457200"/>
            <a:r>
              <a:rPr lang="en-US" altLang="zh-CN"/>
              <a:t>CAM</a:t>
            </a:r>
            <a:r>
              <a:rPr lang="zh-CN" altLang="en-US"/>
              <a:t>、</a:t>
            </a:r>
            <a:r>
              <a:rPr lang="en-US" altLang="zh-CN"/>
              <a:t>grad-CAM</a:t>
            </a:r>
            <a:r>
              <a:rPr lang="zh-CN" altLang="en-US"/>
              <a:t>：突出显示</a:t>
            </a:r>
            <a:r>
              <a:rPr lang="zh-CN" altLang="en-US"/>
              <a:t>某一层中权重的激活模式</a:t>
            </a:r>
            <a:endParaRPr lang="zh-CN" altLang="en-US"/>
          </a:p>
          <a:p>
            <a:pPr indent="457200"/>
            <a:r>
              <a:rPr lang="zh-CN" altLang="en-US"/>
              <a:t>Scouter：解释网络</a:t>
            </a:r>
            <a:r>
              <a:rPr lang="zh-CN" altLang="en-US">
                <a:sym typeface="+mn-ea"/>
              </a:rPr>
              <a:t>为什么</a:t>
            </a:r>
            <a:r>
              <a:rPr lang="zh-CN" altLang="en-US">
                <a:sym typeface="+mn-ea"/>
              </a:rPr>
              <a:t>能以及为什么</a:t>
            </a:r>
            <a:r>
              <a:rPr lang="zh-CN" altLang="en-US"/>
              <a:t>不能通过一个可学习的权值矩阵输出相应的结果。</a:t>
            </a:r>
            <a:endParaRPr lang="zh-CN" altLang="en-US"/>
          </a:p>
        </p:txBody>
      </p:sp>
      <p:sp>
        <p:nvSpPr>
          <p:cNvPr id="4" name="文本框 3"/>
          <p:cNvSpPr txBox="1"/>
          <p:nvPr/>
        </p:nvSpPr>
        <p:spPr>
          <a:xfrm>
            <a:off x="660400" y="2787650"/>
            <a:ext cx="10858500" cy="2030095"/>
          </a:xfrm>
          <a:prstGeom prst="rect">
            <a:avLst/>
          </a:prstGeom>
          <a:noFill/>
        </p:spPr>
        <p:txBody>
          <a:bodyPr wrap="square" rtlCol="0">
            <a:spAutoFit/>
          </a:bodyPr>
          <a:p>
            <a:r>
              <a:rPr lang="zh-CN" altLang="en-US"/>
              <a:t>由于AD病理机制的复杂性，可解释性更为重要。具有可解释性的模型可以揭示早期AD的潜在机制。</a:t>
            </a:r>
            <a:endParaRPr lang="zh-CN" altLang="en-US"/>
          </a:p>
          <a:p>
            <a:endParaRPr lang="zh-CN" altLang="en-US"/>
          </a:p>
          <a:p>
            <a:r>
              <a:rPr lang="zh-CN" altLang="en-US"/>
              <a:t>然而，这些方法侧重于解释3D大脑图像或大脑感兴趣区域的单一方面，而没有从结合两者的角度深入研究可解释性。因此，它缺乏一种将整体大脑分析与来自特定大脑区域的局部洞察力相结合的全面的解释方法。</a:t>
            </a:r>
            <a:endParaRPr lang="zh-CN" altLang="en-US"/>
          </a:p>
          <a:p>
            <a:endParaRPr lang="zh-CN" altLang="en-US"/>
          </a:p>
          <a:p>
            <a:r>
              <a:rPr lang="zh-CN" altLang="en-US"/>
              <a:t>此外，在可解释性和模型性能之间反复出现了一种权衡。具有良好性能的模型往往会影响可解释性，而为可解释性而设计的模型可能无法获得良好的性能。</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pic>
        <p:nvPicPr>
          <p:cNvPr id="3" name="图片 2"/>
          <p:cNvPicPr>
            <a:picLocks noChangeAspect="1"/>
          </p:cNvPicPr>
          <p:nvPr/>
        </p:nvPicPr>
        <p:blipFill>
          <a:blip r:embed="rId3"/>
          <a:stretch>
            <a:fillRect/>
          </a:stretch>
        </p:blipFill>
        <p:spPr>
          <a:xfrm>
            <a:off x="660400" y="893445"/>
            <a:ext cx="10858500" cy="3141980"/>
          </a:xfrm>
          <a:prstGeom prst="rect">
            <a:avLst/>
          </a:prstGeom>
        </p:spPr>
      </p:pic>
      <p:sp>
        <p:nvSpPr>
          <p:cNvPr id="6" name="文本框 5"/>
          <p:cNvSpPr txBox="1"/>
          <p:nvPr/>
        </p:nvSpPr>
        <p:spPr>
          <a:xfrm>
            <a:off x="660400" y="4035425"/>
            <a:ext cx="6806565" cy="119888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1. SAT: self-adaptive transformer (global-aware learning)</a:t>
            </a:r>
            <a:endParaRPr lang="en-US" altLang="zh-CN"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2. LSL: outer latent-space learning</a:t>
            </a:r>
            <a:endParaRPr lang="en-US" altLang="zh-CN"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3. LAL: </a:t>
            </a:r>
            <a:r>
              <a:rPr lang="en-US" altLang="zh-CN" b="1">
                <a:latin typeface="Times New Roman" panose="02020603050405020304" charset="0"/>
                <a:cs typeface="Times New Roman" panose="02020603050405020304" charset="0"/>
                <a:sym typeface="+mn-ea"/>
              </a:rPr>
              <a:t>local-aware learning</a:t>
            </a:r>
            <a:endParaRPr lang="en-US" altLang="zh-CN" b="1">
              <a:latin typeface="Times New Roman" panose="02020603050405020304" charset="0"/>
              <a:cs typeface="Times New Roman" panose="02020603050405020304" charset="0"/>
              <a:sym typeface="+mn-ea"/>
            </a:endParaRPr>
          </a:p>
          <a:p>
            <a:r>
              <a:rPr lang="en-US" altLang="zh-CN" b="1">
                <a:latin typeface="Times New Roman" panose="02020603050405020304" charset="0"/>
                <a:cs typeface="Times New Roman" panose="02020603050405020304" charset="0"/>
              </a:rPr>
              <a:t>4. DRL: Disease-induced Region aware Learning</a:t>
            </a:r>
            <a:endParaRPr lang="en-US" altLang="zh-CN" b="1">
              <a:latin typeface="Times New Roman" panose="02020603050405020304" charset="0"/>
              <a:cs typeface="Times New Roman" panose="02020603050405020304" charset="0"/>
            </a:endParaRPr>
          </a:p>
        </p:txBody>
      </p:sp>
      <p:sp>
        <p:nvSpPr>
          <p:cNvPr id="7" name="文本框 6"/>
          <p:cNvSpPr txBox="1"/>
          <p:nvPr/>
        </p:nvSpPr>
        <p:spPr>
          <a:xfrm>
            <a:off x="104140" y="2414905"/>
            <a:ext cx="759460" cy="368300"/>
          </a:xfrm>
          <a:prstGeom prst="rect">
            <a:avLst/>
          </a:prstGeom>
          <a:noFill/>
        </p:spPr>
        <p:txBody>
          <a:bodyPr wrap="square" rtlCol="0" anchor="t">
            <a:spAutoFit/>
          </a:bodyPr>
          <a:p>
            <a:pPr algn="ctr"/>
            <a:r>
              <a:rPr lang="en-US" altLang="zh-CN" b="1" i="1">
                <a:solidFill>
                  <a:schemeClr val="tx1"/>
                </a:solidFill>
                <a:latin typeface="Times New Roman" panose="02020603050405020304" charset="0"/>
                <a:cs typeface="Times New Roman" panose="02020603050405020304" charset="0"/>
                <a:sym typeface="+mn-ea"/>
              </a:rPr>
              <a:t>PET</a:t>
            </a:r>
            <a:endParaRPr lang="en-US" altLang="zh-CN" b="1" i="1">
              <a:solidFill>
                <a:schemeClr val="tx1"/>
              </a:solidFill>
              <a:latin typeface="Times New Roman" panose="02020603050405020304" charset="0"/>
              <a:cs typeface="Times New Roman" panose="02020603050405020304" charset="0"/>
              <a:sym typeface="+mn-ea"/>
            </a:endParaRPr>
          </a:p>
        </p:txBody>
      </p:sp>
      <p:sp>
        <p:nvSpPr>
          <p:cNvPr id="8" name="文本框 7"/>
          <p:cNvSpPr txBox="1"/>
          <p:nvPr/>
        </p:nvSpPr>
        <p:spPr>
          <a:xfrm>
            <a:off x="822960" y="1626235"/>
            <a:ext cx="759460" cy="368300"/>
          </a:xfrm>
          <a:prstGeom prst="rect">
            <a:avLst/>
          </a:prstGeom>
          <a:noFill/>
        </p:spPr>
        <p:txBody>
          <a:bodyPr wrap="square" rtlCol="0" anchor="t">
            <a:spAutoFit/>
          </a:bodyPr>
          <a:p>
            <a:pPr algn="ctr"/>
            <a:r>
              <a:rPr lang="en-US" altLang="zh-CN" b="1" i="1">
                <a:solidFill>
                  <a:schemeClr val="tx1"/>
                </a:solidFill>
                <a:latin typeface="Times New Roman" panose="02020603050405020304" charset="0"/>
                <a:cs typeface="Times New Roman" panose="02020603050405020304" charset="0"/>
                <a:sym typeface="+mn-ea"/>
              </a:rPr>
              <a:t>WM</a:t>
            </a:r>
            <a:endParaRPr lang="en-US" altLang="zh-CN" b="1" i="1">
              <a:solidFill>
                <a:schemeClr val="tx1"/>
              </a:solidFill>
              <a:latin typeface="Times New Roman" panose="02020603050405020304" charset="0"/>
              <a:cs typeface="Times New Roman" panose="02020603050405020304" charset="0"/>
              <a:sym typeface="+mn-ea"/>
            </a:endParaRPr>
          </a:p>
        </p:txBody>
      </p:sp>
      <p:sp>
        <p:nvSpPr>
          <p:cNvPr id="9" name="文本框 8"/>
          <p:cNvSpPr txBox="1"/>
          <p:nvPr/>
        </p:nvSpPr>
        <p:spPr>
          <a:xfrm>
            <a:off x="1536700" y="980440"/>
            <a:ext cx="759460" cy="368300"/>
          </a:xfrm>
          <a:prstGeom prst="rect">
            <a:avLst/>
          </a:prstGeom>
          <a:noFill/>
        </p:spPr>
        <p:txBody>
          <a:bodyPr wrap="square" rtlCol="0" anchor="t">
            <a:spAutoFit/>
          </a:bodyPr>
          <a:p>
            <a:pPr algn="ctr"/>
            <a:r>
              <a:rPr lang="en-US" altLang="zh-CN" b="1" i="1">
                <a:solidFill>
                  <a:schemeClr val="tx1"/>
                </a:solidFill>
                <a:latin typeface="Times New Roman" panose="02020603050405020304" charset="0"/>
                <a:cs typeface="Times New Roman" panose="02020603050405020304" charset="0"/>
                <a:sym typeface="+mn-ea"/>
              </a:rPr>
              <a:t>GM</a:t>
            </a:r>
            <a:endParaRPr lang="en-US" altLang="zh-CN" b="1" i="1">
              <a:solidFill>
                <a:schemeClr val="tx1"/>
              </a:solidFill>
              <a:latin typeface="Times New Roman" panose="02020603050405020304" charset="0"/>
              <a:cs typeface="Times New Roman" panose="02020603050405020304" charset="0"/>
              <a:sym typeface="+mn-ea"/>
            </a:endParaRPr>
          </a:p>
        </p:txBody>
      </p:sp>
      <p:sp>
        <p:nvSpPr>
          <p:cNvPr id="10" name="文本框 9"/>
          <p:cNvSpPr txBox="1"/>
          <p:nvPr/>
        </p:nvSpPr>
        <p:spPr>
          <a:xfrm>
            <a:off x="8159750" y="4211320"/>
            <a:ext cx="3359150" cy="922020"/>
          </a:xfrm>
          <a:prstGeom prst="rect">
            <a:avLst/>
          </a:prstGeom>
          <a:noFill/>
        </p:spPr>
        <p:txBody>
          <a:bodyPr wrap="square" rtlCol="0" anchor="t">
            <a:spAutoFit/>
          </a:bodyPr>
          <a:p>
            <a:r>
              <a:rPr lang="en-US" altLang="zh-CN"/>
              <a:t>PET</a:t>
            </a:r>
            <a:endParaRPr lang="zh-CN" altLang="en-US"/>
          </a:p>
          <a:p>
            <a:r>
              <a:rPr lang="zh-CN" altLang="en-US"/>
              <a:t>从sMRI中提取</a:t>
            </a:r>
            <a:r>
              <a:rPr lang="zh-CN" altLang="en-US"/>
              <a:t>的灰质（GM）</a:t>
            </a:r>
            <a:endParaRPr lang="zh-CN" altLang="en-US"/>
          </a:p>
          <a:p>
            <a:r>
              <a:rPr lang="zh-CN" altLang="en-US"/>
              <a:t>从sMRI</a:t>
            </a:r>
            <a:r>
              <a:rPr lang="zh-CN" altLang="en-US">
                <a:sym typeface="+mn-ea"/>
              </a:rPr>
              <a:t>中</a:t>
            </a:r>
            <a:r>
              <a:rPr lang="zh-CN" altLang="en-US"/>
              <a:t>提取</a:t>
            </a:r>
            <a:r>
              <a:rPr lang="zh-CN" altLang="en-US"/>
              <a:t>的白质（WM）</a:t>
            </a:r>
            <a:endParaRPr lang="zh-CN" altLang="en-US"/>
          </a:p>
        </p:txBody>
      </p:sp>
      <p:pic>
        <p:nvPicPr>
          <p:cNvPr id="11" name="图片 10"/>
          <p:cNvPicPr>
            <a:picLocks noChangeAspect="1"/>
          </p:cNvPicPr>
          <p:nvPr/>
        </p:nvPicPr>
        <p:blipFill>
          <a:blip r:embed="rId4"/>
          <a:stretch>
            <a:fillRect/>
          </a:stretch>
        </p:blipFill>
        <p:spPr>
          <a:xfrm>
            <a:off x="6099810" y="5133340"/>
            <a:ext cx="6092190" cy="13766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330"/>
            <a:ext cx="780288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 Multi-fusion Joint Learning </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pic>
        <p:nvPicPr>
          <p:cNvPr id="2" name="图片 1"/>
          <p:cNvPicPr>
            <a:picLocks noChangeAspect="1"/>
          </p:cNvPicPr>
          <p:nvPr/>
        </p:nvPicPr>
        <p:blipFill>
          <a:blip r:embed="rId3"/>
          <a:srcRect b="14904"/>
          <a:stretch>
            <a:fillRect/>
          </a:stretch>
        </p:blipFill>
        <p:spPr>
          <a:xfrm>
            <a:off x="2920365" y="760730"/>
            <a:ext cx="9271635" cy="3027680"/>
          </a:xfrm>
          <a:prstGeom prst="rect">
            <a:avLst/>
          </a:prstGeom>
        </p:spPr>
      </p:pic>
      <p:sp>
        <p:nvSpPr>
          <p:cNvPr id="3" name="文本框 2"/>
          <p:cNvSpPr txBox="1"/>
          <p:nvPr/>
        </p:nvSpPr>
        <p:spPr>
          <a:xfrm>
            <a:off x="379095" y="1923415"/>
            <a:ext cx="2541270" cy="368300"/>
          </a:xfrm>
          <a:prstGeom prst="rect">
            <a:avLst/>
          </a:prstGeom>
          <a:noFill/>
        </p:spPr>
        <p:txBody>
          <a:bodyPr wrap="square" rtlCol="0" anchor="t">
            <a:spAutoFit/>
          </a:bodyPr>
          <a:p>
            <a:r>
              <a:rPr lang="en-US" altLang="zh-CN" b="1">
                <a:latin typeface="Times New Roman" panose="02020603050405020304" charset="0"/>
                <a:cs typeface="Times New Roman" panose="02020603050405020304" charset="0"/>
                <a:sym typeface="+mn-ea"/>
              </a:rPr>
              <a:t>Global-aware </a:t>
            </a:r>
            <a:r>
              <a:rPr lang="en-US" altLang="zh-CN" b="1">
                <a:latin typeface="Times New Roman" panose="02020603050405020304" charset="0"/>
                <a:cs typeface="Times New Roman" panose="02020603050405020304" charset="0"/>
                <a:sym typeface="+mn-ea"/>
              </a:rPr>
              <a:t>Learning</a:t>
            </a:r>
            <a:endParaRPr lang="en-US" altLang="zh-CN" b="1">
              <a:latin typeface="Times New Roman" panose="02020603050405020304" charset="0"/>
              <a:cs typeface="Times New Roman" panose="02020603050405020304" charset="0"/>
              <a:sym typeface="+mn-ea"/>
            </a:endParaRPr>
          </a:p>
        </p:txBody>
      </p:sp>
      <p:pic>
        <p:nvPicPr>
          <p:cNvPr id="8" name="图片 7"/>
          <p:cNvPicPr>
            <a:picLocks noChangeAspect="1"/>
          </p:cNvPicPr>
          <p:nvPr/>
        </p:nvPicPr>
        <p:blipFill>
          <a:blip r:embed="rId4"/>
          <a:srcRect b="30318"/>
          <a:stretch>
            <a:fillRect/>
          </a:stretch>
        </p:blipFill>
        <p:spPr>
          <a:xfrm>
            <a:off x="2920365" y="4080510"/>
            <a:ext cx="6846570" cy="2749550"/>
          </a:xfrm>
          <a:prstGeom prst="rect">
            <a:avLst/>
          </a:prstGeom>
        </p:spPr>
      </p:pic>
      <p:sp>
        <p:nvSpPr>
          <p:cNvPr id="9" name="文本框 8"/>
          <p:cNvSpPr txBox="1"/>
          <p:nvPr/>
        </p:nvSpPr>
        <p:spPr>
          <a:xfrm>
            <a:off x="380365" y="5083175"/>
            <a:ext cx="2540000" cy="368300"/>
          </a:xfrm>
          <a:prstGeom prst="rect">
            <a:avLst/>
          </a:prstGeom>
          <a:noFill/>
        </p:spPr>
        <p:txBody>
          <a:bodyPr wrap="square" rtlCol="0" anchor="t">
            <a:spAutoFit/>
          </a:bodyPr>
          <a:p>
            <a:r>
              <a:rPr lang="en-US" altLang="zh-CN" b="1">
                <a:latin typeface="Times New Roman" panose="02020603050405020304" charset="0"/>
                <a:cs typeface="Times New Roman" panose="02020603050405020304" charset="0"/>
                <a:sym typeface="+mn-ea"/>
              </a:rPr>
              <a:t>Local-aware </a:t>
            </a:r>
            <a:r>
              <a:rPr lang="en-US" altLang="zh-CN" b="1">
                <a:latin typeface="Times New Roman" panose="02020603050405020304" charset="0"/>
                <a:cs typeface="Times New Roman" panose="02020603050405020304" charset="0"/>
                <a:sym typeface="+mn-ea"/>
              </a:rPr>
              <a:t>Learning</a:t>
            </a:r>
            <a:endParaRPr lang="en-US" altLang="zh-CN" b="1">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占位符 1"/>
          <p:cNvSpPr txBox="1"/>
          <p:nvPr/>
        </p:nvSpPr>
        <p:spPr>
          <a:xfrm>
            <a:off x="965200" y="-100330"/>
            <a:ext cx="7802880" cy="817880"/>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rPr>
              <a:t>Method: Multi-fusion Joint Learning </a:t>
            </a:r>
            <a:endParaRPr lang="en-US" altLang="zh-CN" sz="2600" b="1" noProof="0" dirty="0">
              <a:ln>
                <a:noFill/>
              </a:ln>
              <a:solidFill>
                <a:sysClr val="windowText" lastClr="000000"/>
              </a:solidFill>
              <a:effectLst/>
              <a:uLnTx/>
              <a:uFillTx/>
              <a:latin typeface="Arial" panose="020B0604020202020204"/>
              <a:ea typeface="微软雅黑" panose="020B0503020204020204" pitchFamily="34" charset="-122"/>
              <a:sym typeface="+mn-ea"/>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20204" pitchFamily="34" charset="0"/>
                <a:ea typeface="微软雅黑" panose="020B0503020204020204" pitchFamily="34" charset="-122"/>
                <a:cs typeface="Arial" panose="020B060402020202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 name="直接连接符 4"/>
          <p:cNvCxnSpPr/>
          <p:nvPr>
            <p:custDataLst>
              <p:tags r:id="rId2"/>
            </p:custDataLst>
          </p:nvPr>
        </p:nvCxnSpPr>
        <p:spPr>
          <a:xfrm>
            <a:off x="660400" y="760413"/>
            <a:ext cx="10858500" cy="0"/>
          </a:xfrm>
          <a:prstGeom prst="line">
            <a:avLst/>
          </a:prstGeom>
          <a:noFill/>
          <a:ln w="22225" cap="flat" cmpd="sng" algn="ctr">
            <a:solidFill>
              <a:srgbClr val="1C6299"/>
            </a:solidFill>
            <a:prstDash val="solid"/>
            <a:miter lim="800000"/>
          </a:ln>
          <a:effectLst/>
        </p:spPr>
      </p:cxnSp>
      <p:pic>
        <p:nvPicPr>
          <p:cNvPr id="2" name="图片 1"/>
          <p:cNvPicPr>
            <a:picLocks noChangeAspect="1"/>
          </p:cNvPicPr>
          <p:nvPr/>
        </p:nvPicPr>
        <p:blipFill>
          <a:blip r:embed="rId3"/>
          <a:srcRect b="14904"/>
          <a:stretch>
            <a:fillRect/>
          </a:stretch>
        </p:blipFill>
        <p:spPr>
          <a:xfrm>
            <a:off x="660400" y="1115060"/>
            <a:ext cx="9271635" cy="3027680"/>
          </a:xfrm>
          <a:prstGeom prst="rect">
            <a:avLst/>
          </a:prstGeom>
        </p:spPr>
      </p:pic>
      <p:sp>
        <p:nvSpPr>
          <p:cNvPr id="3" name="文本框 2"/>
          <p:cNvSpPr txBox="1"/>
          <p:nvPr/>
        </p:nvSpPr>
        <p:spPr>
          <a:xfrm>
            <a:off x="660400" y="732155"/>
            <a:ext cx="2723515" cy="368300"/>
          </a:xfrm>
          <a:prstGeom prst="rect">
            <a:avLst/>
          </a:prstGeom>
          <a:noFill/>
        </p:spPr>
        <p:txBody>
          <a:bodyPr wrap="square" rtlCol="0" anchor="t">
            <a:spAutoFit/>
          </a:bodyPr>
          <a:p>
            <a:r>
              <a:rPr lang="en-US" altLang="zh-CN" b="1">
                <a:latin typeface="Times New Roman" panose="02020603050405020304" charset="0"/>
                <a:cs typeface="Times New Roman" panose="02020603050405020304" charset="0"/>
                <a:sym typeface="+mn-ea"/>
              </a:rPr>
              <a:t>Global-aware Learning</a:t>
            </a:r>
            <a:endParaRPr lang="en-US" altLang="zh-CN" b="1">
              <a:latin typeface="Times New Roman" panose="02020603050405020304" charset="0"/>
              <a:cs typeface="Times New Roman" panose="02020603050405020304" charset="0"/>
              <a:sym typeface="+mn-ea"/>
            </a:endParaRPr>
          </a:p>
        </p:txBody>
      </p:sp>
      <p:sp>
        <p:nvSpPr>
          <p:cNvPr id="6" name="椭圆 5"/>
          <p:cNvSpPr/>
          <p:nvPr/>
        </p:nvSpPr>
        <p:spPr>
          <a:xfrm rot="2880000">
            <a:off x="2519680" y="1065530"/>
            <a:ext cx="1728470" cy="3866515"/>
          </a:xfrm>
          <a:prstGeom prst="ellipse">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51535" y="4497070"/>
            <a:ext cx="3538855" cy="645160"/>
          </a:xfrm>
          <a:prstGeom prst="rect">
            <a:avLst/>
          </a:prstGeom>
          <a:noFill/>
        </p:spPr>
        <p:txBody>
          <a:bodyPr wrap="square" rtlCol="0" anchor="t">
            <a:spAutoFit/>
          </a:bodyPr>
          <a:p>
            <a:r>
              <a:rPr lang="en-US" altLang="zh-CN" b="1" i="1">
                <a:solidFill>
                  <a:srgbClr val="FF0000"/>
                </a:solidFill>
                <a:latin typeface="Times New Roman" panose="02020603050405020304" charset="0"/>
                <a:cs typeface="Times New Roman" panose="02020603050405020304" charset="0"/>
                <a:sym typeface="+mn-ea"/>
              </a:rPr>
              <a:t>Intra-modal learning </a:t>
            </a:r>
            <a:r>
              <a:rPr lang="zh-CN" altLang="en-US" b="1" i="1">
                <a:solidFill>
                  <a:srgbClr val="FF0000"/>
                </a:solidFill>
                <a:latin typeface="Times New Roman" panose="02020603050405020304" charset="0"/>
                <a:cs typeface="Times New Roman" panose="02020603050405020304" charset="0"/>
                <a:sym typeface="+mn-ea"/>
              </a:rPr>
              <a:t>模态内增强</a:t>
            </a:r>
            <a:endParaRPr lang="en-US" altLang="zh-CN" b="1" i="1">
              <a:solidFill>
                <a:srgbClr val="FF0000"/>
              </a:solidFill>
              <a:latin typeface="Times New Roman" panose="02020603050405020304" charset="0"/>
              <a:cs typeface="Times New Roman" panose="02020603050405020304" charset="0"/>
              <a:sym typeface="+mn-ea"/>
            </a:endParaRPr>
          </a:p>
          <a:p>
            <a:r>
              <a:rPr lang="zh-CN" altLang="en-US" b="1" i="1">
                <a:solidFill>
                  <a:srgbClr val="FF0000"/>
                </a:solidFill>
                <a:latin typeface="Times New Roman" panose="02020603050405020304" charset="0"/>
                <a:cs typeface="Times New Roman" panose="02020603050405020304" charset="0"/>
                <a:sym typeface="+mn-ea"/>
              </a:rPr>
              <a:t>捕获单</a:t>
            </a:r>
            <a:r>
              <a:rPr lang="zh-CN" altLang="en-US" b="1" i="1">
                <a:solidFill>
                  <a:srgbClr val="FF0000"/>
                </a:solidFill>
                <a:latin typeface="Times New Roman" panose="02020603050405020304" charset="0"/>
                <a:cs typeface="Times New Roman" panose="02020603050405020304" charset="0"/>
                <a:sym typeface="+mn-ea"/>
              </a:rPr>
              <a:t>模态特征内部的全局</a:t>
            </a:r>
            <a:r>
              <a:rPr lang="zh-CN" altLang="en-US" b="1" i="1">
                <a:solidFill>
                  <a:srgbClr val="FF0000"/>
                </a:solidFill>
                <a:latin typeface="Times New Roman" panose="02020603050405020304" charset="0"/>
                <a:cs typeface="Times New Roman" panose="02020603050405020304" charset="0"/>
                <a:sym typeface="+mn-ea"/>
              </a:rPr>
              <a:t>关系</a:t>
            </a:r>
            <a:endParaRPr lang="zh-CN" altLang="en-US" b="1" i="1">
              <a:solidFill>
                <a:srgbClr val="FF0000"/>
              </a:solidFill>
              <a:latin typeface="Times New Roman" panose="02020603050405020304" charset="0"/>
              <a:cs typeface="Times New Roman" panose="02020603050405020304" charset="0"/>
              <a:sym typeface="+mn-ea"/>
            </a:endParaRPr>
          </a:p>
        </p:txBody>
      </p:sp>
      <p:sp>
        <p:nvSpPr>
          <p:cNvPr id="4" name="文本框 3"/>
          <p:cNvSpPr txBox="1"/>
          <p:nvPr/>
        </p:nvSpPr>
        <p:spPr>
          <a:xfrm>
            <a:off x="210185" y="3060700"/>
            <a:ext cx="759460" cy="368300"/>
          </a:xfrm>
          <a:prstGeom prst="rect">
            <a:avLst/>
          </a:prstGeom>
          <a:noFill/>
        </p:spPr>
        <p:txBody>
          <a:bodyPr wrap="square" rtlCol="0" anchor="t">
            <a:spAutoFit/>
          </a:bodyPr>
          <a:p>
            <a:pPr algn="ctr"/>
            <a:r>
              <a:rPr lang="en-US" altLang="zh-CN" b="1" i="1">
                <a:solidFill>
                  <a:schemeClr val="tx1"/>
                </a:solidFill>
                <a:latin typeface="Times New Roman" panose="02020603050405020304" charset="0"/>
                <a:cs typeface="Times New Roman" panose="02020603050405020304" charset="0"/>
                <a:sym typeface="+mn-ea"/>
              </a:rPr>
              <a:t>PET</a:t>
            </a:r>
            <a:endParaRPr lang="en-US" altLang="zh-CN" b="1" i="1">
              <a:solidFill>
                <a:schemeClr val="tx1"/>
              </a:solidFill>
              <a:latin typeface="Times New Roman" panose="02020603050405020304" charset="0"/>
              <a:cs typeface="Times New Roman" panose="02020603050405020304" charset="0"/>
              <a:sym typeface="+mn-ea"/>
            </a:endParaRPr>
          </a:p>
        </p:txBody>
      </p:sp>
      <p:sp>
        <p:nvSpPr>
          <p:cNvPr id="7" name="文本框 6"/>
          <p:cNvSpPr txBox="1"/>
          <p:nvPr/>
        </p:nvSpPr>
        <p:spPr>
          <a:xfrm>
            <a:off x="929005" y="2272030"/>
            <a:ext cx="759460" cy="368300"/>
          </a:xfrm>
          <a:prstGeom prst="rect">
            <a:avLst/>
          </a:prstGeom>
          <a:noFill/>
        </p:spPr>
        <p:txBody>
          <a:bodyPr wrap="square" rtlCol="0" anchor="t">
            <a:spAutoFit/>
          </a:bodyPr>
          <a:p>
            <a:pPr algn="ctr"/>
            <a:r>
              <a:rPr lang="en-US" altLang="zh-CN" b="1" i="1">
                <a:solidFill>
                  <a:schemeClr val="tx1"/>
                </a:solidFill>
                <a:latin typeface="Times New Roman" panose="02020603050405020304" charset="0"/>
                <a:cs typeface="Times New Roman" panose="02020603050405020304" charset="0"/>
                <a:sym typeface="+mn-ea"/>
              </a:rPr>
              <a:t>WM</a:t>
            </a:r>
            <a:endParaRPr lang="en-US" altLang="zh-CN" b="1" i="1">
              <a:solidFill>
                <a:schemeClr val="tx1"/>
              </a:solidFill>
              <a:latin typeface="Times New Roman" panose="02020603050405020304" charset="0"/>
              <a:cs typeface="Times New Roman" panose="02020603050405020304" charset="0"/>
              <a:sym typeface="+mn-ea"/>
            </a:endParaRPr>
          </a:p>
        </p:txBody>
      </p:sp>
      <p:sp>
        <p:nvSpPr>
          <p:cNvPr id="8" name="文本框 7"/>
          <p:cNvSpPr txBox="1"/>
          <p:nvPr/>
        </p:nvSpPr>
        <p:spPr>
          <a:xfrm>
            <a:off x="1642745" y="1626235"/>
            <a:ext cx="759460" cy="368300"/>
          </a:xfrm>
          <a:prstGeom prst="rect">
            <a:avLst/>
          </a:prstGeom>
          <a:noFill/>
        </p:spPr>
        <p:txBody>
          <a:bodyPr wrap="square" rtlCol="0" anchor="t">
            <a:spAutoFit/>
          </a:bodyPr>
          <a:p>
            <a:pPr algn="ctr"/>
            <a:r>
              <a:rPr lang="en-US" altLang="zh-CN" b="1" i="1">
                <a:solidFill>
                  <a:schemeClr val="tx1"/>
                </a:solidFill>
                <a:latin typeface="Times New Roman" panose="02020603050405020304" charset="0"/>
                <a:cs typeface="Times New Roman" panose="02020603050405020304" charset="0"/>
                <a:sym typeface="+mn-ea"/>
              </a:rPr>
              <a:t>GM</a:t>
            </a:r>
            <a:endParaRPr lang="en-US" altLang="zh-CN" b="1" i="1">
              <a:solidFill>
                <a:schemeClr val="tx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COMMONDATA" val="eyJoZGlkIjoiNTExMTU4YzczMDgzOWVmNDk2Mjc0OTVlMjIzMDA3NzAifQ=="/>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3816</Words>
  <Application>WPS 演示</Application>
  <PresentationFormat>宽屏</PresentationFormat>
  <Paragraphs>395</Paragraphs>
  <Slides>28</Slides>
  <Notes>27</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28</vt:i4>
      </vt:variant>
    </vt:vector>
  </HeadingPairs>
  <TitlesOfParts>
    <vt:vector size="42" baseType="lpstr">
      <vt:lpstr>Arial</vt:lpstr>
      <vt:lpstr>宋体</vt:lpstr>
      <vt:lpstr>Wingdings</vt:lpstr>
      <vt:lpstr>Calibri</vt:lpstr>
      <vt:lpstr>等线</vt:lpstr>
      <vt:lpstr>微软雅黑</vt:lpstr>
      <vt:lpstr>Times New Roman</vt:lpstr>
      <vt:lpstr>Arial</vt:lpstr>
      <vt:lpstr>Arial Unicode MS</vt:lpstr>
      <vt:lpstr>等线 Light</vt:lpstr>
      <vt:lpstr>Calibri Light</vt:lpstr>
      <vt:lpstr>1_Office 主题​​</vt:lpstr>
      <vt:lpstr>2_Office 主题​​</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子安先生</cp:lastModifiedBy>
  <cp:revision>83</cp:revision>
  <dcterms:created xsi:type="dcterms:W3CDTF">2019-03-09T08:01:00Z</dcterms:created>
  <dcterms:modified xsi:type="dcterms:W3CDTF">2024-06-22T08:51:10Z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E30E4612DA564EB58A956DCCC6E04621</vt:lpwstr>
  </property>
</Properties>
</file>